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8"/>
  </p:notesMasterIdLst>
  <p:handoutMasterIdLst>
    <p:handoutMasterId r:id="rId59"/>
  </p:handoutMasterIdLst>
  <p:sldIdLst>
    <p:sldId id="264" r:id="rId2"/>
    <p:sldId id="265" r:id="rId3"/>
    <p:sldId id="257" r:id="rId4"/>
    <p:sldId id="259" r:id="rId5"/>
    <p:sldId id="260" r:id="rId6"/>
    <p:sldId id="261" r:id="rId7"/>
    <p:sldId id="262" r:id="rId8"/>
    <p:sldId id="263" r:id="rId9"/>
    <p:sldId id="266" r:id="rId10"/>
    <p:sldId id="267" r:id="rId11"/>
    <p:sldId id="268" r:id="rId12"/>
    <p:sldId id="295" r:id="rId13"/>
    <p:sldId id="272" r:id="rId14"/>
    <p:sldId id="296" r:id="rId15"/>
    <p:sldId id="297" r:id="rId16"/>
    <p:sldId id="298" r:id="rId17"/>
    <p:sldId id="300" r:id="rId18"/>
    <p:sldId id="299" r:id="rId19"/>
    <p:sldId id="269" r:id="rId20"/>
    <p:sldId id="270" r:id="rId21"/>
    <p:sldId id="301" r:id="rId22"/>
    <p:sldId id="277" r:id="rId23"/>
    <p:sldId id="302" r:id="rId24"/>
    <p:sldId id="274" r:id="rId25"/>
    <p:sldId id="320" r:id="rId26"/>
    <p:sldId id="321" r:id="rId27"/>
    <p:sldId id="275" r:id="rId28"/>
    <p:sldId id="278" r:id="rId29"/>
    <p:sldId id="279" r:id="rId30"/>
    <p:sldId id="282" r:id="rId31"/>
    <p:sldId id="281" r:id="rId32"/>
    <p:sldId id="303" r:id="rId33"/>
    <p:sldId id="276" r:id="rId34"/>
    <p:sldId id="271" r:id="rId35"/>
    <p:sldId id="305" r:id="rId36"/>
    <p:sldId id="306" r:id="rId37"/>
    <p:sldId id="283" r:id="rId38"/>
    <p:sldId id="284" r:id="rId39"/>
    <p:sldId id="307" r:id="rId40"/>
    <p:sldId id="286" r:id="rId41"/>
    <p:sldId id="315" r:id="rId42"/>
    <p:sldId id="287" r:id="rId43"/>
    <p:sldId id="308" r:id="rId44"/>
    <p:sldId id="288" r:id="rId45"/>
    <p:sldId id="309" r:id="rId46"/>
    <p:sldId id="310" r:id="rId47"/>
    <p:sldId id="311" r:id="rId48"/>
    <p:sldId id="314" r:id="rId49"/>
    <p:sldId id="312" r:id="rId50"/>
    <p:sldId id="313" r:id="rId51"/>
    <p:sldId id="318" r:id="rId52"/>
    <p:sldId id="319" r:id="rId53"/>
    <p:sldId id="290" r:id="rId54"/>
    <p:sldId id="291" r:id="rId55"/>
    <p:sldId id="317" r:id="rId56"/>
    <p:sldId id="316" r:id="rId5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11" autoAdjust="0"/>
    <p:restoredTop sz="94660"/>
  </p:normalViewPr>
  <p:slideViewPr>
    <p:cSldViewPr snapToGrid="0">
      <p:cViewPr varScale="1">
        <p:scale>
          <a:sx n="67" d="100"/>
          <a:sy n="67" d="100"/>
        </p:scale>
        <p:origin x="96"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C3C309C-6A17-42CF-AE04-669882A117D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PANDEMIA COVID-19</a:t>
            </a:r>
          </a:p>
        </p:txBody>
      </p:sp>
      <p:sp>
        <p:nvSpPr>
          <p:cNvPr id="3" name="Segnaposto data 2">
            <a:extLst>
              <a:ext uri="{FF2B5EF4-FFF2-40B4-BE49-F238E27FC236}">
                <a16:creationId xmlns:a16="http://schemas.microsoft.com/office/drawing/2014/main" id="{875D3ED5-3D48-4A5F-A0BA-CABF5465F35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96BA23-6629-4AC7-AB35-9ECF35B1AAEF}" type="datetimeFigureOut">
              <a:rPr lang="it-IT" smtClean="0"/>
              <a:t>18/03/2020</a:t>
            </a:fld>
            <a:endParaRPr lang="it-IT"/>
          </a:p>
        </p:txBody>
      </p:sp>
      <p:sp>
        <p:nvSpPr>
          <p:cNvPr id="4" name="Segnaposto piè di pagina 3">
            <a:extLst>
              <a:ext uri="{FF2B5EF4-FFF2-40B4-BE49-F238E27FC236}">
                <a16:creationId xmlns:a16="http://schemas.microsoft.com/office/drawing/2014/main" id="{786FEF16-664B-47B4-98F9-EA1892FB2D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it-IT"/>
              <a:t>APRIRE NETWORK</a:t>
            </a:r>
          </a:p>
        </p:txBody>
      </p:sp>
      <p:sp>
        <p:nvSpPr>
          <p:cNvPr id="5" name="Segnaposto numero diapositiva 4">
            <a:extLst>
              <a:ext uri="{FF2B5EF4-FFF2-40B4-BE49-F238E27FC236}">
                <a16:creationId xmlns:a16="http://schemas.microsoft.com/office/drawing/2014/main" id="{0E77D5FD-12AF-4B10-A305-986DED9DA4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0C839D-D9D7-47E5-ABB6-E9BFC02FE702}" type="slidenum">
              <a:rPr lang="it-IT" smtClean="0"/>
              <a:t>‹N›</a:t>
            </a:fld>
            <a:endParaRPr lang="it-IT"/>
          </a:p>
        </p:txBody>
      </p:sp>
    </p:spTree>
    <p:extLst>
      <p:ext uri="{BB962C8B-B14F-4D97-AF65-F5344CB8AC3E}">
        <p14:creationId xmlns:p14="http://schemas.microsoft.com/office/powerpoint/2010/main" val="97801809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it-IT"/>
              <a:t>PANDEMIA COVID-19</a:t>
            </a:r>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BE872-2C52-4CA4-915C-86F49C352277}" type="datetimeFigureOut">
              <a:rPr lang="it-IT" smtClean="0"/>
              <a:t>18/03/2020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it-IT"/>
              <a:t>APRIRE NETWORK</a:t>
            </a:r>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28077D-C6F5-4835-A769-8ED1A960CD79}" type="slidenum">
              <a:rPr lang="it-IT" smtClean="0"/>
              <a:t>‹N›</a:t>
            </a:fld>
            <a:endParaRPr lang="it-IT"/>
          </a:p>
        </p:txBody>
      </p:sp>
    </p:spTree>
    <p:extLst>
      <p:ext uri="{BB962C8B-B14F-4D97-AF65-F5344CB8AC3E}">
        <p14:creationId xmlns:p14="http://schemas.microsoft.com/office/powerpoint/2010/main" val="375782087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1DA6C6-0C85-491C-8D32-33D795B2F3A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7D7E6C5-4E77-47C5-85D4-95D793E4F3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7174BFC-BF77-4094-A17E-9A7549BAC2A6}"/>
              </a:ext>
            </a:extLst>
          </p:cNvPr>
          <p:cNvSpPr>
            <a:spLocks noGrp="1"/>
          </p:cNvSpPr>
          <p:nvPr>
            <p:ph type="dt" sz="half" idx="10"/>
          </p:nvPr>
        </p:nvSpPr>
        <p:spPr/>
        <p:txBody>
          <a:bodyPr/>
          <a:lstStyle/>
          <a:p>
            <a:fld id="{C6F10BFC-B17C-4327-9105-17A232636033}" type="datetime1">
              <a:rPr lang="it-IT" smtClean="0"/>
              <a:t>18/03/2020</a:t>
            </a:fld>
            <a:endParaRPr lang="it-IT"/>
          </a:p>
        </p:txBody>
      </p:sp>
      <p:sp>
        <p:nvSpPr>
          <p:cNvPr id="5" name="Segnaposto piè di pagina 4">
            <a:extLst>
              <a:ext uri="{FF2B5EF4-FFF2-40B4-BE49-F238E27FC236}">
                <a16:creationId xmlns:a16="http://schemas.microsoft.com/office/drawing/2014/main" id="{FD7718EB-F3E2-4A5D-A106-F44688582A49}"/>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79662E2D-E626-40BB-81FA-9F155024B211}"/>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6677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5D953B-5CDA-43DA-BD01-F74D89E059D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FA38D5-02A7-439F-8C97-0A1646CAA26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9776B8B-FFE9-4596-84BA-A292EFF0BE4C}"/>
              </a:ext>
            </a:extLst>
          </p:cNvPr>
          <p:cNvSpPr>
            <a:spLocks noGrp="1"/>
          </p:cNvSpPr>
          <p:nvPr>
            <p:ph type="dt" sz="half" idx="10"/>
          </p:nvPr>
        </p:nvSpPr>
        <p:spPr/>
        <p:txBody>
          <a:bodyPr/>
          <a:lstStyle/>
          <a:p>
            <a:fld id="{16985A43-5CBB-4A58-8BE0-25BA4ECF224E}" type="datetime1">
              <a:rPr lang="it-IT" smtClean="0"/>
              <a:t>18/03/2020</a:t>
            </a:fld>
            <a:endParaRPr lang="it-IT"/>
          </a:p>
        </p:txBody>
      </p:sp>
      <p:sp>
        <p:nvSpPr>
          <p:cNvPr id="5" name="Segnaposto piè di pagina 4">
            <a:extLst>
              <a:ext uri="{FF2B5EF4-FFF2-40B4-BE49-F238E27FC236}">
                <a16:creationId xmlns:a16="http://schemas.microsoft.com/office/drawing/2014/main" id="{CF7D8212-7827-4383-BC6F-F044DECA358C}"/>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A2328A9B-9C33-4F26-AB54-049F3B98B90C}"/>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052162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F86A112-078A-417F-8433-6FCF6881CDC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070FA2B-5336-4495-B224-7ECE898D7AB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6541CD-C2BB-4AF5-8ADF-D9F157FBA6D5}"/>
              </a:ext>
            </a:extLst>
          </p:cNvPr>
          <p:cNvSpPr>
            <a:spLocks noGrp="1"/>
          </p:cNvSpPr>
          <p:nvPr>
            <p:ph type="dt" sz="half" idx="10"/>
          </p:nvPr>
        </p:nvSpPr>
        <p:spPr/>
        <p:txBody>
          <a:bodyPr/>
          <a:lstStyle/>
          <a:p>
            <a:fld id="{AD5EB021-593C-469D-9C06-9E52507ED340}" type="datetime1">
              <a:rPr lang="it-IT" smtClean="0"/>
              <a:t>18/03/2020</a:t>
            </a:fld>
            <a:endParaRPr lang="it-IT"/>
          </a:p>
        </p:txBody>
      </p:sp>
      <p:sp>
        <p:nvSpPr>
          <p:cNvPr id="5" name="Segnaposto piè di pagina 4">
            <a:extLst>
              <a:ext uri="{FF2B5EF4-FFF2-40B4-BE49-F238E27FC236}">
                <a16:creationId xmlns:a16="http://schemas.microsoft.com/office/drawing/2014/main" id="{F45B4430-DFBC-4FC2-9772-78243D3D7A46}"/>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A4695ED1-8AE5-4772-B134-BF79629E0E7D}"/>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00279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59794A-2092-46A5-8E2F-63F7CCE4853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451634-D96B-485F-AA5C-86606820B7A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836154-7F67-4EDC-87C4-557202AF91D0}"/>
              </a:ext>
            </a:extLst>
          </p:cNvPr>
          <p:cNvSpPr>
            <a:spLocks noGrp="1"/>
          </p:cNvSpPr>
          <p:nvPr>
            <p:ph type="dt" sz="half" idx="10"/>
          </p:nvPr>
        </p:nvSpPr>
        <p:spPr/>
        <p:txBody>
          <a:bodyPr/>
          <a:lstStyle/>
          <a:p>
            <a:fld id="{2C22AF14-E45E-4A6D-83A3-1C513E062A4E}" type="datetime1">
              <a:rPr lang="it-IT" smtClean="0"/>
              <a:t>18/03/2020</a:t>
            </a:fld>
            <a:endParaRPr lang="it-IT"/>
          </a:p>
        </p:txBody>
      </p:sp>
      <p:sp>
        <p:nvSpPr>
          <p:cNvPr id="5" name="Segnaposto piè di pagina 4">
            <a:extLst>
              <a:ext uri="{FF2B5EF4-FFF2-40B4-BE49-F238E27FC236}">
                <a16:creationId xmlns:a16="http://schemas.microsoft.com/office/drawing/2014/main" id="{9143C32C-DF26-4DBA-A0EA-E698EFCF6637}"/>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834CB599-5D73-470D-ABAB-A4AE2DFB6E14}"/>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76638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F33845-BF63-4C2B-85A7-0F51EB879EB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D27FF1E-35D0-42DE-AD26-1328E51F1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C35F331-0642-4674-A947-8FEA26C6312C}"/>
              </a:ext>
            </a:extLst>
          </p:cNvPr>
          <p:cNvSpPr>
            <a:spLocks noGrp="1"/>
          </p:cNvSpPr>
          <p:nvPr>
            <p:ph type="dt" sz="half" idx="10"/>
          </p:nvPr>
        </p:nvSpPr>
        <p:spPr/>
        <p:txBody>
          <a:bodyPr/>
          <a:lstStyle/>
          <a:p>
            <a:fld id="{0BC2F274-A158-4905-B7FB-5AC2D2A4CAC1}" type="datetime1">
              <a:rPr lang="it-IT" smtClean="0"/>
              <a:t>18/03/2020</a:t>
            </a:fld>
            <a:endParaRPr lang="it-IT"/>
          </a:p>
        </p:txBody>
      </p:sp>
      <p:sp>
        <p:nvSpPr>
          <p:cNvPr id="5" name="Segnaposto piè di pagina 4">
            <a:extLst>
              <a:ext uri="{FF2B5EF4-FFF2-40B4-BE49-F238E27FC236}">
                <a16:creationId xmlns:a16="http://schemas.microsoft.com/office/drawing/2014/main" id="{5E4D61DF-0F05-48D4-B46B-A770948F98A7}"/>
              </a:ext>
            </a:extLst>
          </p:cNvPr>
          <p:cNvSpPr>
            <a:spLocks noGrp="1"/>
          </p:cNvSpPr>
          <p:nvPr>
            <p:ph type="ftr" sz="quarter" idx="11"/>
          </p:nvPr>
        </p:nvSpPr>
        <p:spPr/>
        <p:txBody>
          <a:bodyPr/>
          <a:lstStyle/>
          <a:p>
            <a:r>
              <a:rPr lang="it-IT"/>
              <a:t>APRIRE NETWORK</a:t>
            </a:r>
          </a:p>
        </p:txBody>
      </p:sp>
      <p:sp>
        <p:nvSpPr>
          <p:cNvPr id="6" name="Segnaposto numero diapositiva 5">
            <a:extLst>
              <a:ext uri="{FF2B5EF4-FFF2-40B4-BE49-F238E27FC236}">
                <a16:creationId xmlns:a16="http://schemas.microsoft.com/office/drawing/2014/main" id="{12535772-D416-42CF-81AA-655E8CA49B1C}"/>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255316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FBCF11-2FEC-4869-A7D8-D748728F874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E8B9553-32F4-4B15-8981-89BDF157545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BC1FD90-2286-4C5F-9E61-A7A206BF4C5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B32AA76-0FF9-4A44-9114-6E3612293CA1}"/>
              </a:ext>
            </a:extLst>
          </p:cNvPr>
          <p:cNvSpPr>
            <a:spLocks noGrp="1"/>
          </p:cNvSpPr>
          <p:nvPr>
            <p:ph type="dt" sz="half" idx="10"/>
          </p:nvPr>
        </p:nvSpPr>
        <p:spPr/>
        <p:txBody>
          <a:bodyPr/>
          <a:lstStyle/>
          <a:p>
            <a:fld id="{A6858F6C-32ED-4413-8699-57286D797745}" type="datetime1">
              <a:rPr lang="it-IT" smtClean="0"/>
              <a:t>18/03/2020</a:t>
            </a:fld>
            <a:endParaRPr lang="it-IT"/>
          </a:p>
        </p:txBody>
      </p:sp>
      <p:sp>
        <p:nvSpPr>
          <p:cNvPr id="6" name="Segnaposto piè di pagina 5">
            <a:extLst>
              <a:ext uri="{FF2B5EF4-FFF2-40B4-BE49-F238E27FC236}">
                <a16:creationId xmlns:a16="http://schemas.microsoft.com/office/drawing/2014/main" id="{2B47A7D3-7AF7-4AB9-8A7F-91873D3735F1}"/>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1A0EE851-9D85-4DF7-9D66-4E441CA376D6}"/>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747449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9672C7-7EDC-47CD-A529-A144171C4BD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65A3A0-1EC4-489A-AB3F-529EBCB863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22528EF-0EA4-4436-949B-C5D5FEB1725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05E302A-4260-4D67-9577-04A00E63B9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408219F-0052-4C01-AE83-09B6B0DAC04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64D7015-8DEE-4D64-BFA6-3C8961A4816C}"/>
              </a:ext>
            </a:extLst>
          </p:cNvPr>
          <p:cNvSpPr>
            <a:spLocks noGrp="1"/>
          </p:cNvSpPr>
          <p:nvPr>
            <p:ph type="dt" sz="half" idx="10"/>
          </p:nvPr>
        </p:nvSpPr>
        <p:spPr/>
        <p:txBody>
          <a:bodyPr/>
          <a:lstStyle/>
          <a:p>
            <a:fld id="{B3AEE0A1-6776-4A7F-80C8-6DEADAFED5E6}" type="datetime1">
              <a:rPr lang="it-IT" smtClean="0"/>
              <a:t>18/03/2020</a:t>
            </a:fld>
            <a:endParaRPr lang="it-IT"/>
          </a:p>
        </p:txBody>
      </p:sp>
      <p:sp>
        <p:nvSpPr>
          <p:cNvPr id="8" name="Segnaposto piè di pagina 7">
            <a:extLst>
              <a:ext uri="{FF2B5EF4-FFF2-40B4-BE49-F238E27FC236}">
                <a16:creationId xmlns:a16="http://schemas.microsoft.com/office/drawing/2014/main" id="{25C50380-4418-446C-BA4D-E801026C4E44}"/>
              </a:ext>
            </a:extLst>
          </p:cNvPr>
          <p:cNvSpPr>
            <a:spLocks noGrp="1"/>
          </p:cNvSpPr>
          <p:nvPr>
            <p:ph type="ftr" sz="quarter" idx="11"/>
          </p:nvPr>
        </p:nvSpPr>
        <p:spPr/>
        <p:txBody>
          <a:bodyPr/>
          <a:lstStyle/>
          <a:p>
            <a:r>
              <a:rPr lang="it-IT"/>
              <a:t>APRIRE NETWORK</a:t>
            </a:r>
          </a:p>
        </p:txBody>
      </p:sp>
      <p:sp>
        <p:nvSpPr>
          <p:cNvPr id="9" name="Segnaposto numero diapositiva 8">
            <a:extLst>
              <a:ext uri="{FF2B5EF4-FFF2-40B4-BE49-F238E27FC236}">
                <a16:creationId xmlns:a16="http://schemas.microsoft.com/office/drawing/2014/main" id="{50C5619E-1FF3-4502-9E9F-69EBBA21308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327160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2F0EFE-7105-46F3-8EEC-43923A8ED6F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6EED4A1-61FC-495A-9279-67BE4CF08208}"/>
              </a:ext>
            </a:extLst>
          </p:cNvPr>
          <p:cNvSpPr>
            <a:spLocks noGrp="1"/>
          </p:cNvSpPr>
          <p:nvPr>
            <p:ph type="dt" sz="half" idx="10"/>
          </p:nvPr>
        </p:nvSpPr>
        <p:spPr/>
        <p:txBody>
          <a:bodyPr/>
          <a:lstStyle/>
          <a:p>
            <a:fld id="{7007D1DD-1CF0-4862-B52B-1647B40B3C9D}" type="datetime1">
              <a:rPr lang="it-IT" smtClean="0"/>
              <a:t>18/03/2020</a:t>
            </a:fld>
            <a:endParaRPr lang="it-IT"/>
          </a:p>
        </p:txBody>
      </p:sp>
      <p:sp>
        <p:nvSpPr>
          <p:cNvPr id="4" name="Segnaposto piè di pagina 3">
            <a:extLst>
              <a:ext uri="{FF2B5EF4-FFF2-40B4-BE49-F238E27FC236}">
                <a16:creationId xmlns:a16="http://schemas.microsoft.com/office/drawing/2014/main" id="{E5514662-7BE7-4BB5-85D5-8DB627915BB2}"/>
              </a:ext>
            </a:extLst>
          </p:cNvPr>
          <p:cNvSpPr>
            <a:spLocks noGrp="1"/>
          </p:cNvSpPr>
          <p:nvPr>
            <p:ph type="ftr" sz="quarter" idx="11"/>
          </p:nvPr>
        </p:nvSpPr>
        <p:spPr/>
        <p:txBody>
          <a:bodyPr/>
          <a:lstStyle/>
          <a:p>
            <a:r>
              <a:rPr lang="it-IT"/>
              <a:t>APRIRE NETWORK</a:t>
            </a:r>
          </a:p>
        </p:txBody>
      </p:sp>
      <p:sp>
        <p:nvSpPr>
          <p:cNvPr id="5" name="Segnaposto numero diapositiva 4">
            <a:extLst>
              <a:ext uri="{FF2B5EF4-FFF2-40B4-BE49-F238E27FC236}">
                <a16:creationId xmlns:a16="http://schemas.microsoft.com/office/drawing/2014/main" id="{D52D9142-3EF9-4825-9AC2-C8CFA390551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3767078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7229602-2739-4A89-93C7-B4598560A71D}"/>
              </a:ext>
            </a:extLst>
          </p:cNvPr>
          <p:cNvSpPr>
            <a:spLocks noGrp="1"/>
          </p:cNvSpPr>
          <p:nvPr>
            <p:ph type="dt" sz="half" idx="10"/>
          </p:nvPr>
        </p:nvSpPr>
        <p:spPr/>
        <p:txBody>
          <a:bodyPr/>
          <a:lstStyle/>
          <a:p>
            <a:fld id="{F9A91C76-CC40-4A5D-B10E-15576496CD8D}" type="datetime1">
              <a:rPr lang="it-IT" smtClean="0"/>
              <a:t>18/03/2020</a:t>
            </a:fld>
            <a:endParaRPr lang="it-IT"/>
          </a:p>
        </p:txBody>
      </p:sp>
      <p:sp>
        <p:nvSpPr>
          <p:cNvPr id="3" name="Segnaposto piè di pagina 2">
            <a:extLst>
              <a:ext uri="{FF2B5EF4-FFF2-40B4-BE49-F238E27FC236}">
                <a16:creationId xmlns:a16="http://schemas.microsoft.com/office/drawing/2014/main" id="{6718623E-B4FA-4E94-BD0E-582C700D2132}"/>
              </a:ext>
            </a:extLst>
          </p:cNvPr>
          <p:cNvSpPr>
            <a:spLocks noGrp="1"/>
          </p:cNvSpPr>
          <p:nvPr>
            <p:ph type="ftr" sz="quarter" idx="11"/>
          </p:nvPr>
        </p:nvSpPr>
        <p:spPr/>
        <p:txBody>
          <a:bodyPr/>
          <a:lstStyle/>
          <a:p>
            <a:r>
              <a:rPr lang="it-IT"/>
              <a:t>APRIRE NETWORK</a:t>
            </a:r>
          </a:p>
        </p:txBody>
      </p:sp>
      <p:sp>
        <p:nvSpPr>
          <p:cNvPr id="4" name="Segnaposto numero diapositiva 3">
            <a:extLst>
              <a:ext uri="{FF2B5EF4-FFF2-40B4-BE49-F238E27FC236}">
                <a16:creationId xmlns:a16="http://schemas.microsoft.com/office/drawing/2014/main" id="{EF8F3F98-DAFB-43A8-B6EF-E933FAF61D84}"/>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4179894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000AE-0BDB-44D3-B7C5-CB0915D8FA2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CC53982-A16D-4372-9C37-FA9E662FE8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2C4B93B-344F-4C38-8467-169B9268D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75629-66C8-4008-982E-26F422A30BBB}"/>
              </a:ext>
            </a:extLst>
          </p:cNvPr>
          <p:cNvSpPr>
            <a:spLocks noGrp="1"/>
          </p:cNvSpPr>
          <p:nvPr>
            <p:ph type="dt" sz="half" idx="10"/>
          </p:nvPr>
        </p:nvSpPr>
        <p:spPr/>
        <p:txBody>
          <a:bodyPr/>
          <a:lstStyle/>
          <a:p>
            <a:fld id="{2BDABE9E-B60B-4B81-8F67-EA0351CF7241}" type="datetime1">
              <a:rPr lang="it-IT" smtClean="0"/>
              <a:t>18/03/2020</a:t>
            </a:fld>
            <a:endParaRPr lang="it-IT"/>
          </a:p>
        </p:txBody>
      </p:sp>
      <p:sp>
        <p:nvSpPr>
          <p:cNvPr id="6" name="Segnaposto piè di pagina 5">
            <a:extLst>
              <a:ext uri="{FF2B5EF4-FFF2-40B4-BE49-F238E27FC236}">
                <a16:creationId xmlns:a16="http://schemas.microsoft.com/office/drawing/2014/main" id="{0B5F155A-DB8D-4619-9ED5-7FF37FC8F517}"/>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73F489C9-B5E7-4223-908D-F805E2C07B90}"/>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84384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D2BCEE-5B5E-4087-9328-E60EC077364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114A364-992C-4FA6-9F55-66AD6DE087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F5633C6-2427-4625-8AC2-BDEFF961BA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9768869-E0A2-4C9A-ACFF-372E211E8523}"/>
              </a:ext>
            </a:extLst>
          </p:cNvPr>
          <p:cNvSpPr>
            <a:spLocks noGrp="1"/>
          </p:cNvSpPr>
          <p:nvPr>
            <p:ph type="dt" sz="half" idx="10"/>
          </p:nvPr>
        </p:nvSpPr>
        <p:spPr/>
        <p:txBody>
          <a:bodyPr/>
          <a:lstStyle/>
          <a:p>
            <a:fld id="{2F025D4E-1A35-45BC-A816-BE6C47E4C5DF}" type="datetime1">
              <a:rPr lang="it-IT" smtClean="0"/>
              <a:t>18/03/2020</a:t>
            </a:fld>
            <a:endParaRPr lang="it-IT"/>
          </a:p>
        </p:txBody>
      </p:sp>
      <p:sp>
        <p:nvSpPr>
          <p:cNvPr id="6" name="Segnaposto piè di pagina 5">
            <a:extLst>
              <a:ext uri="{FF2B5EF4-FFF2-40B4-BE49-F238E27FC236}">
                <a16:creationId xmlns:a16="http://schemas.microsoft.com/office/drawing/2014/main" id="{34F4956F-67D1-4309-B238-FEA70E5E1707}"/>
              </a:ext>
            </a:extLst>
          </p:cNvPr>
          <p:cNvSpPr>
            <a:spLocks noGrp="1"/>
          </p:cNvSpPr>
          <p:nvPr>
            <p:ph type="ftr" sz="quarter" idx="11"/>
          </p:nvPr>
        </p:nvSpPr>
        <p:spPr/>
        <p:txBody>
          <a:bodyPr/>
          <a:lstStyle/>
          <a:p>
            <a:r>
              <a:rPr lang="it-IT"/>
              <a:t>APRIRE NETWORK</a:t>
            </a:r>
          </a:p>
        </p:txBody>
      </p:sp>
      <p:sp>
        <p:nvSpPr>
          <p:cNvPr id="7" name="Segnaposto numero diapositiva 6">
            <a:extLst>
              <a:ext uri="{FF2B5EF4-FFF2-40B4-BE49-F238E27FC236}">
                <a16:creationId xmlns:a16="http://schemas.microsoft.com/office/drawing/2014/main" id="{6CE2DD6C-6F10-46A4-A71F-DF5BA576680F}"/>
              </a:ext>
            </a:extLst>
          </p:cNvPr>
          <p:cNvSpPr>
            <a:spLocks noGrp="1"/>
          </p:cNvSpPr>
          <p:nvPr>
            <p:ph type="sldNum" sz="quarter" idx="12"/>
          </p:nvPr>
        </p:nvSpPr>
        <p:spPr/>
        <p:txBody>
          <a:bodyPr/>
          <a:lstStyle/>
          <a:p>
            <a:fld id="{64EB0D13-50F5-465F-8600-0680728BA979}" type="slidenum">
              <a:rPr lang="it-IT" smtClean="0"/>
              <a:t>‹N›</a:t>
            </a:fld>
            <a:endParaRPr lang="it-IT"/>
          </a:p>
        </p:txBody>
      </p:sp>
    </p:spTree>
    <p:extLst>
      <p:ext uri="{BB962C8B-B14F-4D97-AF65-F5344CB8AC3E}">
        <p14:creationId xmlns:p14="http://schemas.microsoft.com/office/powerpoint/2010/main" val="125167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1B80F9E-BA18-45F9-947E-0AAAC35EE2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4F4C005-1EB6-4FFB-8D79-573428EB9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C4D143-F236-40F6-BB55-8E51FA7323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47459-74D5-4157-A08A-D9BA5A6617E0}" type="datetime1">
              <a:rPr lang="it-IT" smtClean="0"/>
              <a:t>18/03/2020</a:t>
            </a:fld>
            <a:endParaRPr lang="it-IT"/>
          </a:p>
        </p:txBody>
      </p:sp>
      <p:sp>
        <p:nvSpPr>
          <p:cNvPr id="5" name="Segnaposto piè di pagina 4">
            <a:extLst>
              <a:ext uri="{FF2B5EF4-FFF2-40B4-BE49-F238E27FC236}">
                <a16:creationId xmlns:a16="http://schemas.microsoft.com/office/drawing/2014/main" id="{2C9C531D-8D7D-43DA-A10E-0010914767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APRIRE NETWORK</a:t>
            </a:r>
          </a:p>
        </p:txBody>
      </p:sp>
      <p:sp>
        <p:nvSpPr>
          <p:cNvPr id="6" name="Segnaposto numero diapositiva 5">
            <a:extLst>
              <a:ext uri="{FF2B5EF4-FFF2-40B4-BE49-F238E27FC236}">
                <a16:creationId xmlns:a16="http://schemas.microsoft.com/office/drawing/2014/main" id="{3BDA8D5D-22BD-486B-889F-41D3C8276A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EB0D13-50F5-465F-8600-0680728BA979}" type="slidenum">
              <a:rPr lang="it-IT" smtClean="0"/>
              <a:t>‹N›</a:t>
            </a:fld>
            <a:endParaRPr lang="it-IT"/>
          </a:p>
        </p:txBody>
      </p:sp>
    </p:spTree>
    <p:extLst>
      <p:ext uri="{BB962C8B-B14F-4D97-AF65-F5344CB8AC3E}">
        <p14:creationId xmlns:p14="http://schemas.microsoft.com/office/powerpoint/2010/main" val="3931858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83F9D7D-8B7D-49DF-AA94-0A9A8D671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28268" y="1327668"/>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14" name="Freeform: Shape 13">
            <a:extLst>
              <a:ext uri="{FF2B5EF4-FFF2-40B4-BE49-F238E27FC236}">
                <a16:creationId xmlns:a16="http://schemas.microsoft.com/office/drawing/2014/main" id="{49F1A7E4-819D-4D21-8E8B-32671A9F9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7 w 5353835"/>
              <a:gd name="connsiteY0" fmla="*/ 5273742 h 5353835"/>
              <a:gd name="connsiteX1" fmla="*/ 4938299 w 5353835"/>
              <a:gd name="connsiteY1" fmla="*/ 5273742 h 5353835"/>
              <a:gd name="connsiteX2" fmla="*/ 4858206 w 5353835"/>
              <a:gd name="connsiteY2" fmla="*/ 5353835 h 5353835"/>
              <a:gd name="connsiteX3" fmla="*/ 770600 w 5353835"/>
              <a:gd name="connsiteY3" fmla="*/ 5353835 h 5353835"/>
              <a:gd name="connsiteX4" fmla="*/ 433255 w 5353835"/>
              <a:gd name="connsiteY4" fmla="*/ 80093 h 5353835"/>
              <a:gd name="connsiteX5" fmla="*/ 513348 w 5353835"/>
              <a:gd name="connsiteY5" fmla="*/ 0 h 5353835"/>
              <a:gd name="connsiteX6" fmla="*/ 5353835 w 5353835"/>
              <a:gd name="connsiteY6" fmla="*/ 0 h 5353835"/>
              <a:gd name="connsiteX7" fmla="*/ 5353835 w 5353835"/>
              <a:gd name="connsiteY7" fmla="*/ 4858206 h 5353835"/>
              <a:gd name="connsiteX8" fmla="*/ 5273742 w 5353835"/>
              <a:gd name="connsiteY8" fmla="*/ 4938299 h 5353835"/>
              <a:gd name="connsiteX9" fmla="*/ 5273742 w 5353835"/>
              <a:gd name="connsiteY9" fmla="*/ 80093 h 5353835"/>
              <a:gd name="connsiteX10" fmla="*/ 0 w 5353835"/>
              <a:gd name="connsiteY10" fmla="*/ 513348 h 5353835"/>
              <a:gd name="connsiteX11" fmla="*/ 80093 w 5353835"/>
              <a:gd name="connsiteY11" fmla="*/ 433255 h 5353835"/>
              <a:gd name="connsiteX12" fmla="*/ 80093 w 5353835"/>
              <a:gd name="connsiteY12" fmla="*/ 4663328 h 5353835"/>
              <a:gd name="connsiteX13" fmla="*/ 0 w 5353835"/>
              <a:gd name="connsiteY13" fmla="*/ 4583235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7" y="5273742"/>
                </a:moveTo>
                <a:lnTo>
                  <a:pt x="4938299" y="5273742"/>
                </a:lnTo>
                <a:lnTo>
                  <a:pt x="4858206" y="5353835"/>
                </a:lnTo>
                <a:lnTo>
                  <a:pt x="770600" y="5353835"/>
                </a:lnTo>
                <a:close/>
                <a:moveTo>
                  <a:pt x="433255" y="80093"/>
                </a:moveTo>
                <a:lnTo>
                  <a:pt x="513348" y="0"/>
                </a:lnTo>
                <a:lnTo>
                  <a:pt x="5353835" y="0"/>
                </a:lnTo>
                <a:lnTo>
                  <a:pt x="5353835" y="4858206"/>
                </a:lnTo>
                <a:lnTo>
                  <a:pt x="5273742" y="4938299"/>
                </a:lnTo>
                <a:lnTo>
                  <a:pt x="5273742" y="80093"/>
                </a:lnTo>
                <a:close/>
                <a:moveTo>
                  <a:pt x="0" y="513348"/>
                </a:moveTo>
                <a:lnTo>
                  <a:pt x="80093" y="433255"/>
                </a:lnTo>
                <a:lnTo>
                  <a:pt x="80093" y="4663328"/>
                </a:lnTo>
                <a:lnTo>
                  <a:pt x="0" y="45832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olo 1">
            <a:extLst>
              <a:ext uri="{FF2B5EF4-FFF2-40B4-BE49-F238E27FC236}">
                <a16:creationId xmlns:a16="http://schemas.microsoft.com/office/drawing/2014/main" id="{23A78CBE-698B-4150-91E7-DED6E1175ED2}"/>
              </a:ext>
            </a:extLst>
          </p:cNvPr>
          <p:cNvSpPr>
            <a:spLocks noGrp="1"/>
          </p:cNvSpPr>
          <p:nvPr>
            <p:ph type="title"/>
          </p:nvPr>
        </p:nvSpPr>
        <p:spPr>
          <a:xfrm>
            <a:off x="1116701" y="2452526"/>
            <a:ext cx="4248318" cy="1952947"/>
          </a:xfrm>
          <a:noFill/>
        </p:spPr>
        <p:txBody>
          <a:bodyPr vert="horz" lIns="91440" tIns="45720" rIns="91440" bIns="45720" rtlCol="0" anchor="ctr">
            <a:normAutofit fontScale="90000"/>
          </a:bodyPr>
          <a:lstStyle/>
          <a:p>
            <a:pPr algn="ctr"/>
            <a:r>
              <a:rPr lang="it-IT" sz="3600" b="1" dirty="0">
                <a:solidFill>
                  <a:schemeClr val="accent1">
                    <a:lumMod val="75000"/>
                  </a:schemeClr>
                </a:solidFill>
              </a:rPr>
              <a:t>PREVENZIONE E GESTIONE NELLE RESIDENZE SOCIOSANITARIE PER ANZIANI</a:t>
            </a:r>
            <a:endParaRPr lang="en-US" sz="3600" dirty="0">
              <a:solidFill>
                <a:schemeClr val="accent1">
                  <a:lumMod val="75000"/>
                </a:schemeClr>
              </a:solidFill>
            </a:endParaRPr>
          </a:p>
        </p:txBody>
      </p:sp>
      <p:pic>
        <p:nvPicPr>
          <p:cNvPr id="5" name="Segnaposto contenuto 4">
            <a:extLst>
              <a:ext uri="{FF2B5EF4-FFF2-40B4-BE49-F238E27FC236}">
                <a16:creationId xmlns:a16="http://schemas.microsoft.com/office/drawing/2014/main" id="{775C7AAB-ED6C-4606-B595-8422E9F1E384}"/>
              </a:ext>
            </a:extLst>
          </p:cNvPr>
          <p:cNvPicPr>
            <a:picLocks noGrp="1" noChangeAspect="1"/>
          </p:cNvPicPr>
          <p:nvPr>
            <p:ph idx="1"/>
          </p:nvPr>
        </p:nvPicPr>
        <p:blipFill rotWithShape="1">
          <a:blip r:embed="rId2"/>
          <a:srcRect r="5741" b="-1"/>
          <a:stretch/>
        </p:blipFill>
        <p:spPr>
          <a:xfrm>
            <a:off x="5021661" y="-1"/>
            <a:ext cx="7170340" cy="5062213"/>
          </a:xfrm>
          <a:custGeom>
            <a:avLst/>
            <a:gdLst/>
            <a:ahLst/>
            <a:cxnLst/>
            <a:rect l="l" t="t" r="r" b="b"/>
            <a:pathLst>
              <a:path w="4393225" h="3101588">
                <a:moveTo>
                  <a:pt x="4393225" y="0"/>
                </a:moveTo>
                <a:lnTo>
                  <a:pt x="4393225" y="1809950"/>
                </a:lnTo>
                <a:lnTo>
                  <a:pt x="3101587" y="3101588"/>
                </a:lnTo>
                <a:lnTo>
                  <a:pt x="0" y="1"/>
                </a:lnTo>
                <a:close/>
              </a:path>
            </a:pathLst>
          </a:custGeom>
        </p:spPr>
      </p:pic>
      <p:sp>
        <p:nvSpPr>
          <p:cNvPr id="16" name="Rectangle 15">
            <a:extLst>
              <a:ext uri="{FF2B5EF4-FFF2-40B4-BE49-F238E27FC236}">
                <a16:creationId xmlns:a16="http://schemas.microsoft.com/office/drawing/2014/main" id="{934DE833-36D4-4437-AE2A-701BDE9C3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09280" y="4010957"/>
            <a:ext cx="870888" cy="87088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DC580C66-5435-4F00-873E-679D3D504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801243" y="5848285"/>
            <a:ext cx="714978" cy="71497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Isosceles Triangle 19">
            <a:extLst>
              <a:ext uri="{FF2B5EF4-FFF2-40B4-BE49-F238E27FC236}">
                <a16:creationId xmlns:a16="http://schemas.microsoft.com/office/drawing/2014/main" id="{B4AFD177-1A38-4FAE-87D4-840AE22C8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2383" y="5474491"/>
            <a:ext cx="2767017" cy="138350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52329D9A-3D48-4B69-939D-2A480F14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574659" y="5394406"/>
            <a:ext cx="856138" cy="85613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D5CC4CB-7B78-480A-A0AE-A8A35C08E1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496085" y="5398229"/>
            <a:ext cx="381459" cy="381459"/>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Immagine 5">
            <a:extLst>
              <a:ext uri="{FF2B5EF4-FFF2-40B4-BE49-F238E27FC236}">
                <a16:creationId xmlns:a16="http://schemas.microsoft.com/office/drawing/2014/main" id="{905EF585-226B-6D43-A195-24C1026D9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2194" y="5858932"/>
            <a:ext cx="2222500" cy="952500"/>
          </a:xfrm>
          <a:prstGeom prst="rect">
            <a:avLst/>
          </a:prstGeom>
        </p:spPr>
      </p:pic>
    </p:spTree>
    <p:extLst>
      <p:ext uri="{BB962C8B-B14F-4D97-AF65-F5344CB8AC3E}">
        <p14:creationId xmlns:p14="http://schemas.microsoft.com/office/powerpoint/2010/main" val="3462534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5 - CONOSCERE:  perché anche gli operatori, i familiari, i volontari sono a rischio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62179" y="1736508"/>
            <a:ext cx="7765280" cy="4442224"/>
          </a:xfrm>
        </p:spPr>
        <p:txBody>
          <a:bodyPr>
            <a:normAutofit fontScale="92500" lnSpcReduction="10000"/>
          </a:bodyPr>
          <a:lstStyle/>
          <a:p>
            <a:pPr marL="0" indent="0" algn="just">
              <a:lnSpc>
                <a:spcPct val="95000"/>
              </a:lnSpc>
              <a:spcBef>
                <a:spcPts val="400"/>
              </a:spcBef>
              <a:buNone/>
            </a:pPr>
            <a:r>
              <a:rPr lang="it-IT" sz="2400" dirty="0"/>
              <a:t>Poiché COVID-19 è causato da un virus appena identificato, non ci sono terapie o vaccini disponibili e si presume che non vi sia immunità preesistente nella popolazione generale.</a:t>
            </a:r>
          </a:p>
          <a:p>
            <a:pPr marL="0" indent="0" algn="just">
              <a:lnSpc>
                <a:spcPct val="95000"/>
              </a:lnSpc>
              <a:spcBef>
                <a:spcPts val="400"/>
              </a:spcBef>
              <a:buNone/>
            </a:pPr>
            <a:r>
              <a:rPr lang="it-IT" sz="2400" dirty="0"/>
              <a:t>La facilità di trasmissione agli </a:t>
            </a:r>
            <a:r>
              <a:rPr lang="it-IT" sz="2400" b="1" dirty="0">
                <a:solidFill>
                  <a:schemeClr val="accent5">
                    <a:lumMod val="75000"/>
                  </a:schemeClr>
                </a:solidFill>
              </a:rPr>
              <a:t>operatori </a:t>
            </a:r>
            <a:r>
              <a:rPr lang="it-IT" sz="2400" dirty="0"/>
              <a:t>(e dagli operatori agli stessi ospiti)</a:t>
            </a:r>
            <a:r>
              <a:rPr lang="it-IT" sz="2400" b="1" dirty="0"/>
              <a:t> </a:t>
            </a:r>
            <a:r>
              <a:rPr lang="it-IT" sz="2400" dirty="0"/>
              <a:t> in strutture residenziali  per anziani è esacerbata dalla necessità di uno stretto contatto fisico con gli ospiti durante le attività di igiene personale, mobilizzazione, aiuto nell’alimentazione. </a:t>
            </a:r>
          </a:p>
          <a:p>
            <a:pPr marL="0" indent="0" algn="just">
              <a:lnSpc>
                <a:spcPct val="95000"/>
              </a:lnSpc>
              <a:spcBef>
                <a:spcPts val="400"/>
              </a:spcBef>
              <a:buNone/>
            </a:pPr>
            <a:r>
              <a:rPr lang="it-IT" sz="2400" dirty="0"/>
              <a:t>Per i </a:t>
            </a:r>
            <a:r>
              <a:rPr lang="it-IT" sz="2400" b="1" dirty="0">
                <a:solidFill>
                  <a:schemeClr val="accent5">
                    <a:lumMod val="75000"/>
                  </a:schemeClr>
                </a:solidFill>
              </a:rPr>
              <a:t>familiari </a:t>
            </a:r>
            <a:r>
              <a:rPr lang="it-IT" sz="2400" dirty="0">
                <a:solidFill>
                  <a:schemeClr val="accent5">
                    <a:lumMod val="75000"/>
                  </a:schemeClr>
                </a:solidFill>
              </a:rPr>
              <a:t> </a:t>
            </a:r>
            <a:r>
              <a:rPr lang="it-IT" sz="2400" dirty="0"/>
              <a:t>i gesti di affetto e la consueta vicinanza fisica  possono favorire la trasmissione  dell’infezione dagli uni agli altri.</a:t>
            </a:r>
          </a:p>
          <a:p>
            <a:pPr marL="0" indent="0" algn="just">
              <a:lnSpc>
                <a:spcPct val="95000"/>
              </a:lnSpc>
              <a:spcBef>
                <a:spcPts val="400"/>
              </a:spcBef>
              <a:buNone/>
            </a:pPr>
            <a:r>
              <a:rPr lang="it-IT" sz="2400" dirty="0"/>
              <a:t>Per i </a:t>
            </a:r>
            <a:r>
              <a:rPr lang="it-IT" sz="2400" b="1" dirty="0">
                <a:solidFill>
                  <a:schemeClr val="accent5">
                    <a:lumMod val="75000"/>
                  </a:schemeClr>
                </a:solidFill>
              </a:rPr>
              <a:t>volontari </a:t>
            </a:r>
            <a:r>
              <a:rPr lang="it-IT" sz="2400" dirty="0"/>
              <a:t>(tra questi molti sono  persone anziane) le attività abitualmente loro affidate, quali fare compagnia, aiutare nella somministrazione dei pasti, possono favorire la trasmissione  dell’infezione dagli uni agli altri.</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774278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19938" y="1782981"/>
            <a:ext cx="7509932" cy="4393982"/>
          </a:xfrm>
        </p:spPr>
        <p:txBody>
          <a:bodyPr>
            <a:normAutofit/>
          </a:bodyPr>
          <a:lstStyle/>
          <a:p>
            <a:pPr marL="0" indent="0" algn="just">
              <a:lnSpc>
                <a:spcPct val="110000"/>
              </a:lnSpc>
              <a:spcBef>
                <a:spcPts val="0"/>
              </a:spcBef>
              <a:buNone/>
            </a:pPr>
            <a:r>
              <a:rPr lang="it-IT" dirty="0"/>
              <a:t>Le misure di prevenzione e controllo volte a prevenire l'infezione SARS-Cov-2  nelle strutture residenziali  per anziani  sono importanti, </a:t>
            </a:r>
            <a:r>
              <a:rPr lang="it-IT" b="1" dirty="0">
                <a:solidFill>
                  <a:srgbClr val="C00000"/>
                </a:solidFill>
              </a:rPr>
              <a:t>dovrebbero essere pianificate prima della possibile manifestazione di un’epidemia di COVID-19</a:t>
            </a:r>
            <a:r>
              <a:rPr lang="it-IT" dirty="0">
                <a:solidFill>
                  <a:srgbClr val="C00000"/>
                </a:solidFill>
              </a:rPr>
              <a:t> </a:t>
            </a:r>
            <a:r>
              <a:rPr lang="it-IT" dirty="0"/>
              <a:t>e, durante l’eventuale esacerbazione della stessa, le misure di prevenzione controllo e gestione dovrebbero essere intensificate. </a:t>
            </a:r>
          </a:p>
          <a:p>
            <a:pPr marL="0" indent="0" algn="just">
              <a:lnSpc>
                <a:spcPct val="110000"/>
              </a:lnSpc>
              <a:spcBef>
                <a:spcPts val="0"/>
              </a:spcBef>
              <a:buNone/>
            </a:pPr>
            <a:endParaRPr lang="it-IT" sz="13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96222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pPr algn="just"/>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23445"/>
            <a:ext cx="7486404" cy="4434468"/>
          </a:xfrm>
        </p:spPr>
        <p:txBody>
          <a:bodyPr>
            <a:normAutofit fontScale="85000" lnSpcReduction="10000"/>
          </a:bodyPr>
          <a:lstStyle/>
          <a:p>
            <a:pPr marL="0" indent="0">
              <a:lnSpc>
                <a:spcPct val="110000"/>
              </a:lnSpc>
              <a:spcBef>
                <a:spcPts val="0"/>
              </a:spcBef>
              <a:buNone/>
            </a:pPr>
            <a:endParaRPr lang="it-IT" sz="1300" dirty="0"/>
          </a:p>
          <a:p>
            <a:pPr marL="0" indent="0" algn="just">
              <a:lnSpc>
                <a:spcPct val="110000"/>
              </a:lnSpc>
              <a:spcBef>
                <a:spcPts val="0"/>
              </a:spcBef>
              <a:buNone/>
            </a:pPr>
            <a:r>
              <a:rPr lang="it-IT" dirty="0">
                <a:solidFill>
                  <a:srgbClr val="C00000"/>
                </a:solidFill>
              </a:rPr>
              <a:t>Designare un professionista o un team di professionisti,</a:t>
            </a:r>
            <a:r>
              <a:rPr lang="it-IT" dirty="0"/>
              <a:t> in relazione alle dimensioni della struttura (direttore sanitario, direttore generale/di struttura/amministrativo, coordinatore infermieristico), che si assuma la responsabilità di redigere il  </a:t>
            </a:r>
            <a:r>
              <a:rPr lang="it-IT" b="1" dirty="0"/>
              <a:t>piano di</a:t>
            </a:r>
            <a:r>
              <a:rPr lang="it-IT" dirty="0"/>
              <a:t> </a:t>
            </a:r>
            <a:r>
              <a:rPr lang="it-IT" b="1" dirty="0"/>
              <a:t>prevenzione e intervento</a:t>
            </a:r>
            <a:r>
              <a:rPr lang="it-IT" dirty="0"/>
              <a:t> tenendo in considerazione: </a:t>
            </a:r>
          </a:p>
          <a:p>
            <a:pPr lvl="0" algn="just">
              <a:lnSpc>
                <a:spcPct val="110000"/>
              </a:lnSpc>
              <a:spcBef>
                <a:spcPts val="0"/>
              </a:spcBef>
            </a:pPr>
            <a:r>
              <a:rPr lang="it-IT" dirty="0">
                <a:solidFill>
                  <a:srgbClr val="C00000"/>
                </a:solidFill>
              </a:rPr>
              <a:t>le disposizioni nazionali e regionali in materia;</a:t>
            </a:r>
          </a:p>
          <a:p>
            <a:pPr lvl="0" algn="just">
              <a:lnSpc>
                <a:spcPct val="110000"/>
              </a:lnSpc>
              <a:spcBef>
                <a:spcPts val="0"/>
              </a:spcBef>
            </a:pPr>
            <a:r>
              <a:rPr lang="it-IT" dirty="0"/>
              <a:t>i requisiti per la segnalazione di ospiti con sintomi compatibili con COVID-19;</a:t>
            </a:r>
          </a:p>
          <a:p>
            <a:pPr lvl="0" algn="just">
              <a:lnSpc>
                <a:spcPct val="110000"/>
              </a:lnSpc>
              <a:spcBef>
                <a:spcPts val="0"/>
              </a:spcBef>
            </a:pPr>
            <a:r>
              <a:rPr lang="it-IT" dirty="0">
                <a:solidFill>
                  <a:srgbClr val="C00000"/>
                </a:solidFill>
              </a:rPr>
              <a:t>le indicazioni per la gestione degli ospiti sospetti-probabili-confermati COVID-19.</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3356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lnSpcReduction="10000"/>
          </a:bodyPr>
          <a:lstStyle/>
          <a:p>
            <a:pPr marL="0" indent="0">
              <a:lnSpc>
                <a:spcPct val="100000"/>
              </a:lnSpc>
              <a:spcBef>
                <a:spcPts val="400"/>
              </a:spcBef>
              <a:buNone/>
            </a:pPr>
            <a:r>
              <a:rPr lang="it-IT" b="1" dirty="0">
                <a:solidFill>
                  <a:srgbClr val="C00000"/>
                </a:solidFill>
              </a:rPr>
              <a:t>Al professionista/ team di professionisti sono  affidati: </a:t>
            </a:r>
          </a:p>
          <a:p>
            <a:pPr marL="514350" indent="-514350" algn="just">
              <a:lnSpc>
                <a:spcPct val="100000"/>
              </a:lnSpc>
              <a:spcBef>
                <a:spcPts val="400"/>
              </a:spcBef>
              <a:buFont typeface="+mj-lt"/>
              <a:buAutoNum type="arabicPeriod"/>
            </a:pPr>
            <a:r>
              <a:rPr lang="it-IT" dirty="0"/>
              <a:t>la pianificazione e la realizzazione del </a:t>
            </a:r>
            <a:r>
              <a:rPr lang="it-IT" b="1" dirty="0"/>
              <a:t>piano di controllo e prevenzione delle infezioni </a:t>
            </a:r>
            <a:r>
              <a:rPr lang="it-IT" dirty="0"/>
              <a:t>e l’</a:t>
            </a:r>
            <a:r>
              <a:rPr lang="it-IT" dirty="0">
                <a:solidFill>
                  <a:srgbClr val="C00000"/>
                </a:solidFill>
              </a:rPr>
              <a:t>addestramento del personale </a:t>
            </a:r>
            <a:r>
              <a:rPr lang="it-IT" dirty="0"/>
              <a:t>all’utilizzo dei DPI e alle procedure per la sanificazione ambientale, la corretta igiene delle mani, l’isolamento degli ospiti; </a:t>
            </a:r>
          </a:p>
          <a:p>
            <a:pPr marL="514350" indent="-514350" algn="just">
              <a:lnSpc>
                <a:spcPct val="100000"/>
              </a:lnSpc>
              <a:spcBef>
                <a:spcPts val="400"/>
              </a:spcBef>
              <a:buFont typeface="+mj-lt"/>
              <a:buAutoNum type="arabicPeriod"/>
            </a:pPr>
            <a:r>
              <a:rPr lang="it-IT" dirty="0"/>
              <a:t>l’aggiornamento dei </a:t>
            </a:r>
            <a:r>
              <a:rPr lang="it-IT" b="1" dirty="0"/>
              <a:t>piani di continuità </a:t>
            </a:r>
            <a:r>
              <a:rPr lang="it-IT" dirty="0"/>
              <a:t>operativa, se i membri del personale si dovessero ammalare o auto isolarsi perché sintomatici;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02174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a:bodyPr>
          <a:lstStyle/>
          <a:p>
            <a:pPr marL="0" indent="0">
              <a:lnSpc>
                <a:spcPct val="100000"/>
              </a:lnSpc>
              <a:spcBef>
                <a:spcPts val="400"/>
              </a:spcBef>
              <a:buNone/>
            </a:pPr>
            <a:r>
              <a:rPr lang="it-IT" b="1" dirty="0">
                <a:solidFill>
                  <a:srgbClr val="C00000"/>
                </a:solidFill>
              </a:rPr>
              <a:t>Al professionista/ team di professionisti sono  affidati: </a:t>
            </a:r>
          </a:p>
          <a:p>
            <a:pPr marL="514350" indent="-514350" algn="just">
              <a:lnSpc>
                <a:spcPct val="100000"/>
              </a:lnSpc>
              <a:spcBef>
                <a:spcPts val="400"/>
              </a:spcBef>
              <a:buFont typeface="+mj-lt"/>
              <a:buAutoNum type="arabicPeriod" startAt="3"/>
            </a:pPr>
            <a:r>
              <a:rPr lang="it-IT" dirty="0"/>
              <a:t>l’individuazione di </a:t>
            </a:r>
            <a:r>
              <a:rPr lang="it-IT" b="1" dirty="0">
                <a:solidFill>
                  <a:srgbClr val="C00000"/>
                </a:solidFill>
              </a:rPr>
              <a:t>un’area della struttura (ad esempio un nucleo o un piano) </a:t>
            </a:r>
            <a:r>
              <a:rPr lang="it-IT" dirty="0"/>
              <a:t>separata e dotata, se possibile, di propria porta di accesso che possa rimanere chiusa, da adibire all’isolamento degli ospiti nel caso dovessero presentarsi contemporaneamente più casi sospetti, probabili o confermati COVID-19;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42395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lnSpcReduction="10000"/>
          </a:bodyPr>
          <a:lstStyle/>
          <a:p>
            <a:pPr marL="0" indent="0">
              <a:lnSpc>
                <a:spcPct val="100000"/>
              </a:lnSpc>
              <a:spcBef>
                <a:spcPts val="400"/>
              </a:spcBef>
              <a:buNone/>
            </a:pPr>
            <a:r>
              <a:rPr lang="it-IT" b="1" dirty="0">
                <a:solidFill>
                  <a:srgbClr val="C00000"/>
                </a:solidFill>
              </a:rPr>
              <a:t>Al professionista/ team di professionisti sono  affidati: </a:t>
            </a:r>
          </a:p>
          <a:p>
            <a:pPr marL="514350" indent="-514350" algn="just">
              <a:lnSpc>
                <a:spcPct val="100000"/>
              </a:lnSpc>
              <a:spcBef>
                <a:spcPts val="400"/>
              </a:spcBef>
              <a:buFont typeface="+mj-lt"/>
              <a:buAutoNum type="arabicPeriod" startAt="4"/>
            </a:pPr>
            <a:r>
              <a:rPr lang="it-IT" dirty="0"/>
              <a:t>la predisposizione e la tenuta di </a:t>
            </a:r>
            <a:r>
              <a:rPr lang="it-IT" b="1" dirty="0">
                <a:solidFill>
                  <a:srgbClr val="C00000"/>
                </a:solidFill>
              </a:rPr>
              <a:t>un registro </a:t>
            </a:r>
            <a:r>
              <a:rPr lang="it-IT" dirty="0"/>
              <a:t>nel quale annotare il personale che si occupa dei casi. Il rischio deve essere valutato in modo individualizzato, ma in generale la normale attività lavorativa può continuare e dovrà essere garantita una sorveglianza sanitaria per rilevare precocemente la comparsa dei sintomi;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67914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6 - INTERVENTI: preparare il piano di prevenzione e intervento</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lnSpcReduction="10000"/>
          </a:bodyPr>
          <a:lstStyle/>
          <a:p>
            <a:pPr marL="0" indent="0">
              <a:lnSpc>
                <a:spcPct val="100000"/>
              </a:lnSpc>
              <a:spcBef>
                <a:spcPts val="400"/>
              </a:spcBef>
              <a:buNone/>
            </a:pPr>
            <a:r>
              <a:rPr lang="it-IT" b="1" dirty="0">
                <a:solidFill>
                  <a:srgbClr val="C00000"/>
                </a:solidFill>
              </a:rPr>
              <a:t>Al professionista/ team di professionisti sono  affidati: </a:t>
            </a:r>
          </a:p>
          <a:p>
            <a:pPr marL="514350" indent="-514350" algn="just">
              <a:buFont typeface="+mj-lt"/>
              <a:buAutoNum type="arabicPeriod" startAt="4"/>
            </a:pPr>
            <a:r>
              <a:rPr lang="it-IT" dirty="0"/>
              <a:t>il monitoraggio delle </a:t>
            </a:r>
            <a:r>
              <a:rPr lang="it-IT" b="1" dirty="0">
                <a:solidFill>
                  <a:srgbClr val="C00000"/>
                </a:solidFill>
              </a:rPr>
              <a:t>fonti di salute pubblica </a:t>
            </a:r>
            <a:r>
              <a:rPr lang="it-IT" dirty="0"/>
              <a:t>locali, regionali e nazionali per comprendere l'attività di COVID-19 nel proprio territorio; </a:t>
            </a:r>
          </a:p>
          <a:p>
            <a:pPr marL="514350" indent="-514350" algn="just">
              <a:buFont typeface="+mj-lt"/>
              <a:buAutoNum type="arabicPeriod" startAt="4"/>
            </a:pPr>
            <a:r>
              <a:rPr lang="it-IT" dirty="0"/>
              <a:t>il contatto con </a:t>
            </a:r>
            <a:r>
              <a:rPr lang="it-IT" b="1" dirty="0">
                <a:solidFill>
                  <a:srgbClr val="C00000"/>
                </a:solidFill>
              </a:rPr>
              <a:t>esperti di sanità pubblica e professionisti </a:t>
            </a:r>
            <a:r>
              <a:rPr lang="it-IT" dirty="0"/>
              <a:t>esperti nel controllo delle infezioni che possano fornire consulenza. </a:t>
            </a:r>
          </a:p>
          <a:p>
            <a:pPr marL="514350" indent="-514350" algn="just">
              <a:buFont typeface="+mj-lt"/>
              <a:buAutoNum type="arabicPeriod" startAt="4"/>
            </a:pPr>
            <a:r>
              <a:rPr lang="it-IT" dirty="0"/>
              <a:t>le modalità e gli strumenti necessari per garantire la </a:t>
            </a:r>
            <a:r>
              <a:rPr lang="it-IT" b="1" dirty="0">
                <a:solidFill>
                  <a:srgbClr val="C00000"/>
                </a:solidFill>
              </a:rPr>
              <a:t>comunicazione tra ospiti e familiari </a:t>
            </a:r>
            <a:r>
              <a:rPr lang="it-IT" dirty="0"/>
              <a:t>nell’impossibilita che questi ultimi possano accedere alla struttura.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967159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4"/>
            <a:ext cx="7378167" cy="4812822"/>
          </a:xfrm>
        </p:spPr>
        <p:txBody>
          <a:bodyPr>
            <a:noAutofit/>
          </a:bodyPr>
          <a:lstStyle/>
          <a:p>
            <a:pPr marL="0" indent="0" algn="just">
              <a:spcBef>
                <a:spcPts val="400"/>
              </a:spcBef>
              <a:buNone/>
            </a:pPr>
            <a:endParaRPr lang="it-IT" sz="2400" dirty="0"/>
          </a:p>
          <a:p>
            <a:pPr marL="0" indent="0" algn="just">
              <a:spcBef>
                <a:spcPts val="400"/>
              </a:spcBef>
              <a:buNone/>
            </a:pPr>
            <a:r>
              <a:rPr lang="it-IT" sz="2400" dirty="0"/>
              <a:t>Le persone maggiormente a rischio di infezione da SARS-CoV-2 sono coloro che sono stati a contatto stretto con un soggetto affetto da COVID-19 o </a:t>
            </a:r>
            <a:r>
              <a:rPr lang="it-IT" sz="2400" b="1" dirty="0">
                <a:solidFill>
                  <a:srgbClr val="C00000"/>
                </a:solidFill>
              </a:rPr>
              <a:t>coloro che si prendono cura </a:t>
            </a:r>
            <a:r>
              <a:rPr lang="it-IT" sz="2400" dirty="0"/>
              <a:t>di pazienti affetti da COVID-19. </a:t>
            </a:r>
          </a:p>
          <a:p>
            <a:pPr marL="0" indent="0" algn="just">
              <a:spcBef>
                <a:spcPts val="400"/>
              </a:spcBef>
              <a:buNone/>
            </a:pPr>
            <a:endParaRPr lang="it-IT" sz="2400" dirty="0"/>
          </a:p>
          <a:p>
            <a:pPr marL="0" indent="0" algn="just">
              <a:spcBef>
                <a:spcPts val="400"/>
              </a:spcBef>
              <a:buNone/>
            </a:pPr>
            <a:r>
              <a:rPr lang="it-IT" sz="2400" dirty="0"/>
              <a:t>Il rischio aumenta quando il </a:t>
            </a:r>
            <a:r>
              <a:rPr lang="it-IT" sz="2400" b="1" dirty="0">
                <a:solidFill>
                  <a:srgbClr val="C00000"/>
                </a:solidFill>
              </a:rPr>
              <a:t>contatto è ravvicinato (&lt; 1 metro) e prolungato (&gt; 15 minuti) </a:t>
            </a:r>
            <a:r>
              <a:rPr lang="it-IT" sz="2400" dirty="0"/>
              <a:t>e quando si eseguono procedure in grado di produrre aerosol delle secrezioni del paziente. </a:t>
            </a:r>
          </a:p>
          <a:p>
            <a:pPr marL="0" indent="0">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863605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90891" y="2236816"/>
            <a:ext cx="7509932" cy="3253504"/>
          </a:xfrm>
        </p:spPr>
        <p:txBody>
          <a:bodyPr>
            <a:noAutofit/>
          </a:bodyPr>
          <a:lstStyle/>
          <a:p>
            <a:pPr marL="0" indent="0" algn="ctr">
              <a:lnSpc>
                <a:spcPct val="100000"/>
              </a:lnSpc>
              <a:spcBef>
                <a:spcPts val="0"/>
              </a:spcBef>
              <a:buNone/>
            </a:pPr>
            <a:r>
              <a:rPr lang="it-IT" sz="3600" b="1" dirty="0"/>
              <a:t>È imperativo </a:t>
            </a:r>
            <a:r>
              <a:rPr lang="it-IT" sz="3600" b="1" dirty="0">
                <a:solidFill>
                  <a:srgbClr val="C00000"/>
                </a:solidFill>
              </a:rPr>
              <a:t>proteggere il personale sanitario, </a:t>
            </a:r>
            <a:r>
              <a:rPr lang="it-IT" sz="3600" b="1" dirty="0"/>
              <a:t>non solo per salvaguardare la continuità delle cure, ma per assicurarsi che i professionisti non diventino veicolo di infezione</a:t>
            </a:r>
            <a:r>
              <a:rPr lang="it-IT" sz="2000" b="1" dirty="0">
                <a:solidFill>
                  <a:srgbClr val="C00000"/>
                </a:solidFill>
              </a:rPr>
              <a:t>.</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548415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7 - INTERVENTI: proteggere gli operatori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4"/>
            <a:ext cx="7378168" cy="4494475"/>
          </a:xfrm>
        </p:spPr>
        <p:txBody>
          <a:bodyPr>
            <a:noAutofit/>
          </a:bodyPr>
          <a:lstStyle/>
          <a:p>
            <a:pPr marL="0" indent="0" algn="just">
              <a:spcBef>
                <a:spcPts val="400"/>
              </a:spcBef>
              <a:buNone/>
            </a:pPr>
            <a:endParaRPr lang="it-IT" sz="2400" dirty="0"/>
          </a:p>
          <a:p>
            <a:pPr marL="0" indent="0" algn="just">
              <a:spcBef>
                <a:spcPts val="400"/>
              </a:spcBef>
              <a:buNone/>
            </a:pPr>
            <a:endParaRPr lang="it-IT" sz="2400" dirty="0"/>
          </a:p>
          <a:p>
            <a:pPr marL="0" indent="0" algn="just">
              <a:spcBef>
                <a:spcPts val="400"/>
              </a:spcBef>
              <a:buNone/>
            </a:pPr>
            <a:r>
              <a:rPr lang="it-IT" sz="2400" dirty="0"/>
              <a:t>È fondamentale la </a:t>
            </a:r>
            <a:r>
              <a:rPr lang="it-IT" sz="2400" b="1" dirty="0">
                <a:solidFill>
                  <a:srgbClr val="C00000"/>
                </a:solidFill>
              </a:rPr>
              <a:t>protezione degli operatori sanitari e sociosanitari</a:t>
            </a:r>
            <a:r>
              <a:rPr lang="it-IT" sz="2400" dirty="0"/>
              <a:t>: una diffusione dell’infezione tra gli operatori richiede l’allontanamento dal luogo di lavoro con un conseguente maggior carico di lavoro che, in caso di una elevata diffusione dell’infezione anche tra gli ospiti, aumenterebbe ulteriormente e graverebbe su quanti rimangono in servizio.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9350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2">
            <a:extLst>
              <a:ext uri="{FF2B5EF4-FFF2-40B4-BE49-F238E27FC236}">
                <a16:creationId xmlns:a16="http://schemas.microsoft.com/office/drawing/2014/main" id="{4545836E-B050-4955-B80E-C5A35AC2F5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Rectangle 62">
            <a:extLst>
              <a:ext uri="{FF2B5EF4-FFF2-40B4-BE49-F238E27FC236}">
                <a16:creationId xmlns:a16="http://schemas.microsoft.com/office/drawing/2014/main" id="{5E6024A1-5F3D-4233-865A-57F6E8605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02473" y="-4805300"/>
            <a:ext cx="2587052" cy="12192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6000B8A9-F6F6-486C-A135-D1D2A4342F75}"/>
              </a:ext>
            </a:extLst>
          </p:cNvPr>
          <p:cNvSpPr>
            <a:spLocks noGrp="1"/>
          </p:cNvSpPr>
          <p:nvPr>
            <p:ph type="title"/>
          </p:nvPr>
        </p:nvSpPr>
        <p:spPr>
          <a:xfrm>
            <a:off x="1524000" y="515534"/>
            <a:ext cx="9144000" cy="1379768"/>
          </a:xfrm>
        </p:spPr>
        <p:txBody>
          <a:bodyPr vert="horz" lIns="91440" tIns="45720" rIns="91440" bIns="45720" rtlCol="0" anchor="b">
            <a:normAutofit/>
          </a:bodyPr>
          <a:lstStyle/>
          <a:p>
            <a:pPr algn="ctr"/>
            <a:r>
              <a:rPr lang="en-US" b="1" dirty="0" err="1"/>
              <a:t>Documento</a:t>
            </a:r>
            <a:r>
              <a:rPr lang="en-US" b="1" dirty="0"/>
              <a:t> </a:t>
            </a:r>
            <a:r>
              <a:rPr lang="en-US" b="1" dirty="0" err="1"/>
              <a:t>redatto</a:t>
            </a:r>
            <a:r>
              <a:rPr lang="en-US" b="1" dirty="0"/>
              <a:t> da APRIRE Network </a:t>
            </a:r>
            <a:r>
              <a:rPr lang="en-US" b="1" dirty="0" err="1"/>
              <a:t>approvato</a:t>
            </a:r>
            <a:r>
              <a:rPr lang="en-US" b="1" dirty="0"/>
              <a:t> </a:t>
            </a:r>
            <a:r>
              <a:rPr lang="en-US" b="1" dirty="0" err="1"/>
              <a:t>dalle</a:t>
            </a:r>
            <a:r>
              <a:rPr lang="en-US" b="1" dirty="0"/>
              <a:t> </a:t>
            </a:r>
            <a:r>
              <a:rPr lang="en-US" b="1" dirty="0" err="1"/>
              <a:t>società</a:t>
            </a:r>
            <a:r>
              <a:rPr lang="en-US" b="1" dirty="0"/>
              <a:t> </a:t>
            </a:r>
            <a:r>
              <a:rPr lang="en-US" b="1" dirty="0" err="1"/>
              <a:t>scientifiche</a:t>
            </a:r>
            <a:r>
              <a:rPr lang="en-US" b="1" dirty="0"/>
              <a:t>:</a:t>
            </a:r>
          </a:p>
        </p:txBody>
      </p:sp>
      <p:grpSp>
        <p:nvGrpSpPr>
          <p:cNvPr id="1032" name="Group 76">
            <a:extLst>
              <a:ext uri="{FF2B5EF4-FFF2-40B4-BE49-F238E27FC236}">
                <a16:creationId xmlns:a16="http://schemas.microsoft.com/office/drawing/2014/main" id="{EA809394-9FF0-4FBE-9674-0480892570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25570" y="73152"/>
            <a:ext cx="1340860" cy="223819"/>
            <a:chOff x="5394960" y="73152"/>
            <a:chExt cx="1340860" cy="223819"/>
          </a:xfrm>
        </p:grpSpPr>
        <p:sp>
          <p:nvSpPr>
            <p:cNvPr id="78" name="Rectangle 64">
              <a:extLst>
                <a:ext uri="{FF2B5EF4-FFF2-40B4-BE49-F238E27FC236}">
                  <a16:creationId xmlns:a16="http://schemas.microsoft.com/office/drawing/2014/main" id="{9F4FB4FC-1458-461C-9AD2-85239479B4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63415"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66">
              <a:extLst>
                <a:ext uri="{FF2B5EF4-FFF2-40B4-BE49-F238E27FC236}">
                  <a16:creationId xmlns:a16="http://schemas.microsoft.com/office/drawing/2014/main" id="{C00BF269-83C8-4686-AFC5-C748716137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63415"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4">
              <a:extLst>
                <a:ext uri="{FF2B5EF4-FFF2-40B4-BE49-F238E27FC236}">
                  <a16:creationId xmlns:a16="http://schemas.microsoft.com/office/drawing/2014/main" id="{84B4A881-F320-4D29-9F2A-92E5A8E269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1302"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66">
              <a:extLst>
                <a:ext uri="{FF2B5EF4-FFF2-40B4-BE49-F238E27FC236}">
                  <a16:creationId xmlns:a16="http://schemas.microsoft.com/office/drawing/2014/main" id="{F1DE952E-BB73-465C-8182-582880F80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1302"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64">
              <a:extLst>
                <a:ext uri="{FF2B5EF4-FFF2-40B4-BE49-F238E27FC236}">
                  <a16:creationId xmlns:a16="http://schemas.microsoft.com/office/drawing/2014/main" id="{5BF7C487-C4BE-43E7-A245-A61F82AAC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9188"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66">
              <a:extLst>
                <a:ext uri="{FF2B5EF4-FFF2-40B4-BE49-F238E27FC236}">
                  <a16:creationId xmlns:a16="http://schemas.microsoft.com/office/drawing/2014/main" id="{8C6F250F-B7D8-473D-B4F7-723045603E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9188"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4">
              <a:extLst>
                <a:ext uri="{FF2B5EF4-FFF2-40B4-BE49-F238E27FC236}">
                  <a16:creationId xmlns:a16="http://schemas.microsoft.com/office/drawing/2014/main" id="{ACD53A85-E1D0-492B-AA47-3E547672CA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37074"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6" name="Rectangle 66">
              <a:extLst>
                <a:ext uri="{FF2B5EF4-FFF2-40B4-BE49-F238E27FC236}">
                  <a16:creationId xmlns:a16="http://schemas.microsoft.com/office/drawing/2014/main" id="{9C9FBE9E-BA53-4996-A2C3-B58C2671C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37074"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4">
              <a:extLst>
                <a:ext uri="{FF2B5EF4-FFF2-40B4-BE49-F238E27FC236}">
                  <a16:creationId xmlns:a16="http://schemas.microsoft.com/office/drawing/2014/main" id="{FF5BB8E5-9D25-41D9-BB1D-803E3B2E2F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394960"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66">
              <a:extLst>
                <a:ext uri="{FF2B5EF4-FFF2-40B4-BE49-F238E27FC236}">
                  <a16:creationId xmlns:a16="http://schemas.microsoft.com/office/drawing/2014/main" id="{9F899E14-F988-4594-87DA-613CDDB9B6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394960"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64">
              <a:extLst>
                <a:ext uri="{FF2B5EF4-FFF2-40B4-BE49-F238E27FC236}">
                  <a16:creationId xmlns:a16="http://schemas.microsoft.com/office/drawing/2014/main" id="{7AB465A4-4729-42F9-AFB0-431EA2621E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673986"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66">
              <a:extLst>
                <a:ext uri="{FF2B5EF4-FFF2-40B4-BE49-F238E27FC236}">
                  <a16:creationId xmlns:a16="http://schemas.microsoft.com/office/drawing/2014/main" id="{F18A24F6-C77F-4D3D-B42A-852AC1D9FD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673986"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64">
              <a:extLst>
                <a:ext uri="{FF2B5EF4-FFF2-40B4-BE49-F238E27FC236}">
                  <a16:creationId xmlns:a16="http://schemas.microsoft.com/office/drawing/2014/main" id="{D33BE653-7DDD-411B-B501-CFF249DF08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31873"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66">
              <a:extLst>
                <a:ext uri="{FF2B5EF4-FFF2-40B4-BE49-F238E27FC236}">
                  <a16:creationId xmlns:a16="http://schemas.microsoft.com/office/drawing/2014/main" id="{7350B549-BA68-495E-BA4A-711B41556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31873"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64">
              <a:extLst>
                <a:ext uri="{FF2B5EF4-FFF2-40B4-BE49-F238E27FC236}">
                  <a16:creationId xmlns:a16="http://schemas.microsoft.com/office/drawing/2014/main" id="{A54F87CB-563B-4CEB-BA3A-F85900994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9759"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66">
              <a:extLst>
                <a:ext uri="{FF2B5EF4-FFF2-40B4-BE49-F238E27FC236}">
                  <a16:creationId xmlns:a16="http://schemas.microsoft.com/office/drawing/2014/main" id="{0CBAAB25-DBFA-46B9-82FE-AF160EF34D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9759"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64">
              <a:extLst>
                <a:ext uri="{FF2B5EF4-FFF2-40B4-BE49-F238E27FC236}">
                  <a16:creationId xmlns:a16="http://schemas.microsoft.com/office/drawing/2014/main" id="{2F50A986-E122-499B-8DBC-FE7CA2DCB4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47645"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66">
              <a:extLst>
                <a:ext uri="{FF2B5EF4-FFF2-40B4-BE49-F238E27FC236}">
                  <a16:creationId xmlns:a16="http://schemas.microsoft.com/office/drawing/2014/main" id="{2C861662-1B8A-4383-B562-3C1C5A0F8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47645"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64">
              <a:extLst>
                <a:ext uri="{FF2B5EF4-FFF2-40B4-BE49-F238E27FC236}">
                  <a16:creationId xmlns:a16="http://schemas.microsoft.com/office/drawing/2014/main" id="{54A9DB5B-88DC-4102-B325-C1EDE7CC90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5531" y="7315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66">
              <a:extLst>
                <a:ext uri="{FF2B5EF4-FFF2-40B4-BE49-F238E27FC236}">
                  <a16:creationId xmlns:a16="http://schemas.microsoft.com/office/drawing/2014/main" id="{41A0883B-3E32-41FD-899E-2126CFC04F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5531" y="23774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Immagine 6">
            <a:extLst>
              <a:ext uri="{FF2B5EF4-FFF2-40B4-BE49-F238E27FC236}">
                <a16:creationId xmlns:a16="http://schemas.microsoft.com/office/drawing/2014/main" id="{525288E6-5EC2-45B1-8450-C5584488E4FA}"/>
              </a:ext>
            </a:extLst>
          </p:cNvPr>
          <p:cNvPicPr>
            <a:picLocks noChangeAspect="1"/>
          </p:cNvPicPr>
          <p:nvPr/>
        </p:nvPicPr>
        <p:blipFill>
          <a:blip r:embed="rId2"/>
          <a:stretch>
            <a:fillRect/>
          </a:stretch>
        </p:blipFill>
        <p:spPr>
          <a:xfrm>
            <a:off x="402159" y="2826663"/>
            <a:ext cx="3447641" cy="3447641"/>
          </a:xfrm>
          <a:prstGeom prst="rect">
            <a:avLst/>
          </a:prstGeom>
        </p:spPr>
      </p:pic>
      <p:pic>
        <p:nvPicPr>
          <p:cNvPr id="8" name="Immagine 7">
            <a:extLst>
              <a:ext uri="{FF2B5EF4-FFF2-40B4-BE49-F238E27FC236}">
                <a16:creationId xmlns:a16="http://schemas.microsoft.com/office/drawing/2014/main" id="{C7C432E1-6338-4879-9150-3FA0708DCEB5}"/>
              </a:ext>
            </a:extLst>
          </p:cNvPr>
          <p:cNvPicPr>
            <a:picLocks noChangeAspect="1"/>
          </p:cNvPicPr>
          <p:nvPr/>
        </p:nvPicPr>
        <p:blipFill>
          <a:blip r:embed="rId3"/>
          <a:stretch>
            <a:fillRect/>
          </a:stretch>
        </p:blipFill>
        <p:spPr>
          <a:xfrm>
            <a:off x="4197096" y="3412055"/>
            <a:ext cx="3794760" cy="2276856"/>
          </a:xfrm>
          <a:prstGeom prst="rect">
            <a:avLst/>
          </a:prstGeom>
        </p:spPr>
      </p:pic>
      <p:pic>
        <p:nvPicPr>
          <p:cNvPr id="1028" name="Picture 4" descr="Risultato immagini per associazione geriatri extraospedalieri">
            <a:extLst>
              <a:ext uri="{FF2B5EF4-FFF2-40B4-BE49-F238E27FC236}">
                <a16:creationId xmlns:a16="http://schemas.microsoft.com/office/drawing/2014/main" id="{BEB17645-4C2A-4A9D-8141-24C6ECF5FF9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168640" y="3699567"/>
            <a:ext cx="3794760" cy="1699146"/>
          </a:xfrm>
          <a:prstGeom prst="rect">
            <a:avLst/>
          </a:prstGeom>
          <a:noFill/>
          <a:extLst>
            <a:ext uri="{909E8E84-426E-40DD-AFC4-6F175D3DCCD1}">
              <a14:hiddenFill xmlns:a14="http://schemas.microsoft.com/office/drawing/2010/main">
                <a:solidFill>
                  <a:srgbClr val="FFFFFF"/>
                </a:solidFill>
              </a14:hiddenFill>
            </a:ext>
          </a:extLst>
        </p:spPr>
      </p:pic>
      <p:sp>
        <p:nvSpPr>
          <p:cNvPr id="99" name="Rectangle 98">
            <a:extLst>
              <a:ext uri="{FF2B5EF4-FFF2-40B4-BE49-F238E27FC236}">
                <a16:creationId xmlns:a16="http://schemas.microsoft.com/office/drawing/2014/main" id="{A628292D-0555-4158-9B1A-07414B27F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egnaposto piè di pagina 3">
            <a:extLst>
              <a:ext uri="{FF2B5EF4-FFF2-40B4-BE49-F238E27FC236}">
                <a16:creationId xmlns:a16="http://schemas.microsoft.com/office/drawing/2014/main" id="{A1581B6F-A96F-4D53-BAA0-0C8768BECF72}"/>
              </a:ext>
            </a:extLst>
          </p:cNvPr>
          <p:cNvSpPr>
            <a:spLocks noGrp="1"/>
          </p:cNvSpPr>
          <p:nvPr>
            <p:ph type="ftr" sz="quarter" idx="11"/>
          </p:nvPr>
        </p:nvSpPr>
        <p:spPr>
          <a:xfrm>
            <a:off x="4038600" y="6492240"/>
            <a:ext cx="4114800" cy="365125"/>
          </a:xfrm>
        </p:spPr>
        <p:txBody>
          <a:bodyPr vert="horz" lIns="91440" tIns="45720" rIns="91440" bIns="45720" rtlCol="0" anchor="ctr">
            <a:normAutofit/>
          </a:bodyPr>
          <a:lstStyle/>
          <a:p>
            <a:pPr>
              <a:spcAft>
                <a:spcPts val="600"/>
              </a:spcAft>
            </a:pPr>
            <a:r>
              <a:rPr lang="en-US" kern="1200">
                <a:solidFill>
                  <a:schemeClr val="bg1"/>
                </a:solidFill>
                <a:latin typeface="+mn-lt"/>
                <a:ea typeface="+mn-ea"/>
                <a:cs typeface="+mn-cs"/>
              </a:rPr>
              <a:t>APRIRE NETWORK</a:t>
            </a:r>
          </a:p>
        </p:txBody>
      </p:sp>
    </p:spTree>
    <p:extLst>
      <p:ext uri="{BB962C8B-B14F-4D97-AF65-F5344CB8AC3E}">
        <p14:creationId xmlns:p14="http://schemas.microsoft.com/office/powerpoint/2010/main" val="1727676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8 - INTERVENTI: azioni per contrastare la diffusione dell’infezione da SARS-Cov-2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574127"/>
            <a:ext cx="7246499" cy="3149001"/>
          </a:xfrm>
        </p:spPr>
        <p:txBody>
          <a:bodyPr>
            <a:noAutofit/>
          </a:bodyPr>
          <a:lstStyle/>
          <a:p>
            <a:pPr marL="0" indent="0" algn="just">
              <a:lnSpc>
                <a:spcPct val="100000"/>
              </a:lnSpc>
              <a:spcBef>
                <a:spcPts val="0"/>
              </a:spcBef>
              <a:buNone/>
            </a:pPr>
            <a:r>
              <a:rPr lang="it-IT" sz="2400" dirty="0"/>
              <a:t>Le strategie raccomandate per </a:t>
            </a:r>
            <a:r>
              <a:rPr lang="it-IT" sz="2400" b="1" dirty="0">
                <a:solidFill>
                  <a:srgbClr val="C00000"/>
                </a:solidFill>
              </a:rPr>
              <a:t>prevenire l’infezione </a:t>
            </a:r>
            <a:r>
              <a:rPr lang="it-IT" sz="2400" dirty="0"/>
              <a:t>da nuovo coronavirus SARS-Cov-2 nelle strutture residenziali per anziani richiedono alcuni interventi che differiscono dalle strategie utilizzate dalle stesse strutture per prevenire la diffusione di altri virus respiratori come l'influenza.</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88942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8 - INTERVENTI: azioni per contrastare la diffusione dell’infezione da SARS-Cov-2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lnSpc>
                <a:spcPct val="100000"/>
              </a:lnSpc>
              <a:spcBef>
                <a:spcPts val="0"/>
              </a:spcBef>
              <a:buNone/>
            </a:pPr>
            <a:br>
              <a:rPr lang="it-IT" sz="2400" dirty="0"/>
            </a:br>
            <a:r>
              <a:rPr lang="it-IT" sz="2400" b="1" dirty="0">
                <a:solidFill>
                  <a:srgbClr val="C00000"/>
                </a:solidFill>
              </a:rPr>
              <a:t>Si raccomanda </a:t>
            </a:r>
            <a:r>
              <a:rPr lang="it-IT" sz="2400" dirty="0"/>
              <a:t>alle Direzioni Generale e Sanitaria delle strutture residenziali  per anziani l’implementazione delle seguenti </a:t>
            </a:r>
            <a:r>
              <a:rPr lang="it-IT" sz="2400" b="1" dirty="0">
                <a:solidFill>
                  <a:srgbClr val="C00000"/>
                </a:solidFill>
              </a:rPr>
              <a:t>misure generali </a:t>
            </a:r>
            <a:r>
              <a:rPr lang="it-IT" sz="2400" dirty="0"/>
              <a:t>per contrastare l’infezione</a:t>
            </a:r>
            <a:r>
              <a:rPr lang="it-IT" sz="2400" b="1" dirty="0"/>
              <a:t>: </a:t>
            </a:r>
          </a:p>
          <a:p>
            <a:pPr marL="0" indent="0">
              <a:lnSpc>
                <a:spcPct val="100000"/>
              </a:lnSpc>
              <a:spcBef>
                <a:spcPts val="0"/>
              </a:spcBef>
              <a:buNone/>
            </a:pPr>
            <a:endParaRPr lang="it-IT" sz="2400" dirty="0"/>
          </a:p>
          <a:p>
            <a:pPr algn="just">
              <a:lnSpc>
                <a:spcPct val="100000"/>
              </a:lnSpc>
              <a:spcBef>
                <a:spcPts val="0"/>
              </a:spcBef>
            </a:pPr>
            <a:r>
              <a:rPr lang="it-IT" sz="2400" b="1" dirty="0">
                <a:solidFill>
                  <a:srgbClr val="C00000"/>
                </a:solidFill>
              </a:rPr>
              <a:t>Informare</a:t>
            </a:r>
            <a:r>
              <a:rPr lang="it-IT" sz="2400" b="1" dirty="0"/>
              <a:t> </a:t>
            </a:r>
            <a:r>
              <a:rPr lang="it-IT" sz="2400" dirty="0"/>
              <a:t>i visitatori e i familiari, attraverso opuscoli e incontri, rispetto ai sintomi compatibili con COVID-19 (febbre, tosse, difficoltà di respiro)</a:t>
            </a:r>
            <a:r>
              <a:rPr lang="it-IT" sz="2400" b="1" dirty="0"/>
              <a:t>: </a:t>
            </a:r>
            <a:r>
              <a:rPr lang="it-IT" sz="2400" dirty="0"/>
              <a:t>in presenza di uno di questi sintomi </a:t>
            </a:r>
            <a:r>
              <a:rPr lang="it-IT" sz="2400" b="1" dirty="0">
                <a:solidFill>
                  <a:srgbClr val="C00000"/>
                </a:solidFill>
              </a:rPr>
              <a:t>NON è consentito </a:t>
            </a:r>
            <a:r>
              <a:rPr lang="it-IT" sz="2400" dirty="0"/>
              <a:t>l’ingresso in struttura.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083674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8 - INTERVENTI: azioni per contrastare la diffusione dell’infezione da SARS-Cov-2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782981"/>
            <a:ext cx="7509932" cy="4393982"/>
          </a:xfrm>
        </p:spPr>
        <p:txBody>
          <a:bodyPr>
            <a:noAutofit/>
          </a:bodyPr>
          <a:lstStyle/>
          <a:p>
            <a:pPr algn="just">
              <a:lnSpc>
                <a:spcPct val="100000"/>
              </a:lnSpc>
              <a:spcBef>
                <a:spcPts val="0"/>
              </a:spcBef>
            </a:pPr>
            <a:r>
              <a:rPr lang="it-IT" sz="2400" b="1" dirty="0">
                <a:solidFill>
                  <a:srgbClr val="C00000"/>
                </a:solidFill>
              </a:rPr>
              <a:t>Raccomandare</a:t>
            </a:r>
            <a:r>
              <a:rPr lang="it-IT" sz="2400" b="1" dirty="0"/>
              <a:t> </a:t>
            </a:r>
            <a:r>
              <a:rPr lang="it-IT" sz="2400" dirty="0"/>
              <a:t>a tutti gli operatori e a tutte le persone che entrano in strutture residenziali  per anziani di </a:t>
            </a:r>
            <a:r>
              <a:rPr lang="it-IT" sz="2400" dirty="0">
                <a:solidFill>
                  <a:srgbClr val="C00000"/>
                </a:solidFill>
              </a:rPr>
              <a:t>adottare appropriate misure di igiene delle mani </a:t>
            </a:r>
            <a:r>
              <a:rPr lang="it-IT" sz="2400" dirty="0"/>
              <a:t>prima di accedere: lavaggio delle mani con acqua e sapone per almeno 60 secondi o con l’uso  di igienizzanti a base alcolica per almeno 30 secondi. Può essere utile l’utilizzo di poster o opuscoli che illustrano  il corretto lavaggio delle mani.</a:t>
            </a:r>
          </a:p>
          <a:p>
            <a:pPr algn="just">
              <a:lnSpc>
                <a:spcPct val="100000"/>
              </a:lnSpc>
              <a:spcBef>
                <a:spcPts val="0"/>
              </a:spcBef>
            </a:pPr>
            <a:r>
              <a:rPr lang="it-IT" sz="2400" b="1" dirty="0">
                <a:solidFill>
                  <a:srgbClr val="C00000"/>
                </a:solidFill>
              </a:rPr>
              <a:t>Informare</a:t>
            </a:r>
            <a:r>
              <a:rPr lang="it-IT" sz="2400" b="1" dirty="0"/>
              <a:t> </a:t>
            </a:r>
            <a:r>
              <a:rPr lang="it-IT" sz="2400" dirty="0"/>
              <a:t>tutto il personale che in presenza di sintomi compatibili con COVID-19 non ci si deve presentare in servizio dandone pronta comunicazione all’ufficio del personale. </a:t>
            </a:r>
          </a:p>
          <a:p>
            <a:pPr marL="0" indent="0" algn="just">
              <a:lnSpc>
                <a:spcPct val="100000"/>
              </a:lnSpc>
              <a:spcBef>
                <a:spcPts val="0"/>
              </a:spcBef>
              <a:buNone/>
            </a:pPr>
            <a:r>
              <a:rPr lang="it-IT" sz="2400" dirty="0"/>
              <a:t> </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441510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8 - INTERVENTI: azioni per contrastare la diffusione dell’infezione da SARS-Cov-2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algn="just">
              <a:lnSpc>
                <a:spcPct val="100000"/>
              </a:lnSpc>
              <a:spcBef>
                <a:spcPts val="0"/>
              </a:spcBef>
            </a:pPr>
            <a:endParaRPr lang="it-IT" sz="2400" b="1" dirty="0">
              <a:solidFill>
                <a:srgbClr val="C00000"/>
              </a:solidFill>
            </a:endParaRPr>
          </a:p>
          <a:p>
            <a:pPr algn="just">
              <a:lnSpc>
                <a:spcPct val="100000"/>
              </a:lnSpc>
              <a:spcBef>
                <a:spcPts val="0"/>
              </a:spcBef>
            </a:pPr>
            <a:endParaRPr lang="it-IT" sz="2400" b="1" dirty="0">
              <a:solidFill>
                <a:srgbClr val="C00000"/>
              </a:solidFill>
            </a:endParaRPr>
          </a:p>
          <a:p>
            <a:pPr algn="just">
              <a:lnSpc>
                <a:spcPct val="100000"/>
              </a:lnSpc>
              <a:spcBef>
                <a:spcPts val="0"/>
              </a:spcBef>
            </a:pPr>
            <a:r>
              <a:rPr lang="it-IT" sz="2400" b="1" dirty="0">
                <a:solidFill>
                  <a:srgbClr val="C00000"/>
                </a:solidFill>
              </a:rPr>
              <a:t>Limitare</a:t>
            </a:r>
            <a:r>
              <a:rPr lang="it-IT" sz="2400" b="1" dirty="0"/>
              <a:t> </a:t>
            </a:r>
            <a:r>
              <a:rPr lang="it-IT" sz="2400" dirty="0"/>
              <a:t>gli spostamenti dei residenti all’interno della struttura e ridurre le occasioni in cui non sia possibile garantire la distanza di almeno 1 metro. </a:t>
            </a:r>
          </a:p>
          <a:p>
            <a:pPr marL="0" indent="0" algn="just">
              <a:lnSpc>
                <a:spcPct val="100000"/>
              </a:lnSpc>
              <a:spcBef>
                <a:spcPts val="0"/>
              </a:spcBef>
              <a:buNone/>
            </a:pPr>
            <a:endParaRPr lang="it-IT" sz="2400" dirty="0"/>
          </a:p>
          <a:p>
            <a:pPr algn="just">
              <a:lnSpc>
                <a:spcPct val="100000"/>
              </a:lnSpc>
              <a:spcBef>
                <a:spcPts val="0"/>
              </a:spcBef>
            </a:pPr>
            <a:r>
              <a:rPr lang="it-IT" sz="2400" b="1" dirty="0">
                <a:solidFill>
                  <a:srgbClr val="C00000"/>
                </a:solidFill>
              </a:rPr>
              <a:t>Vietare</a:t>
            </a:r>
            <a:r>
              <a:rPr lang="it-IT" sz="2400" dirty="0"/>
              <a:t>, sentite le autorità competenti, l'accesso di parenti, visitatori e volontari alla struttura. </a:t>
            </a:r>
          </a:p>
          <a:p>
            <a:pPr marL="0" indent="0" algn="just">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155379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9 - INTERVENTI: individuazione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lgn="just">
              <a:lnSpc>
                <a:spcPct val="100000"/>
              </a:lnSpc>
              <a:spcBef>
                <a:spcPts val="400"/>
              </a:spcBef>
              <a:buNone/>
            </a:pPr>
            <a:r>
              <a:rPr lang="it-IT" dirty="0"/>
              <a:t>Durante un’epidemia di COVID-19 e nell’impossibilità di eseguire il tampone rino faringeo, secondo le indicazioni della Circolare del Ministero della Salute del 22 febbraio 2020, in presenza di un ospite che </a:t>
            </a:r>
            <a:r>
              <a:rPr lang="it-IT" b="1" dirty="0"/>
              <a:t>manifesta almeno uno dei seguenti segni e sintomi</a:t>
            </a:r>
            <a:r>
              <a:rPr lang="it-IT" dirty="0"/>
              <a:t>: </a:t>
            </a:r>
            <a:endParaRPr lang="it-IT" sz="2000" dirty="0"/>
          </a:p>
          <a:p>
            <a:pPr marL="514350" indent="-514350">
              <a:lnSpc>
                <a:spcPct val="100000"/>
              </a:lnSpc>
              <a:spcBef>
                <a:spcPts val="400"/>
              </a:spcBef>
              <a:buFont typeface="+mj-lt"/>
              <a:buAutoNum type="arabicPeriod"/>
            </a:pPr>
            <a:r>
              <a:rPr lang="it-IT" dirty="0">
                <a:solidFill>
                  <a:srgbClr val="0070C0"/>
                </a:solidFill>
              </a:rPr>
              <a:t>febbre,</a:t>
            </a:r>
          </a:p>
          <a:p>
            <a:pPr marL="514350" indent="-514350">
              <a:lnSpc>
                <a:spcPct val="100000"/>
              </a:lnSpc>
              <a:spcBef>
                <a:spcPts val="400"/>
              </a:spcBef>
              <a:buFont typeface="+mj-lt"/>
              <a:buAutoNum type="arabicPeriod"/>
            </a:pPr>
            <a:r>
              <a:rPr lang="it-IT" dirty="0">
                <a:solidFill>
                  <a:srgbClr val="0070C0"/>
                </a:solidFill>
              </a:rPr>
              <a:t>tosse,</a:t>
            </a:r>
          </a:p>
          <a:p>
            <a:pPr marL="514350" indent="-514350">
              <a:lnSpc>
                <a:spcPct val="100000"/>
              </a:lnSpc>
              <a:spcBef>
                <a:spcPts val="400"/>
              </a:spcBef>
              <a:buFont typeface="+mj-lt"/>
              <a:buAutoNum type="arabicPeriod"/>
            </a:pPr>
            <a:r>
              <a:rPr lang="it-IT" dirty="0">
                <a:solidFill>
                  <a:srgbClr val="0070C0"/>
                </a:solidFill>
              </a:rPr>
              <a:t>difficoltà respiratoria, </a:t>
            </a:r>
            <a:endParaRPr lang="it-IT" sz="2000" dirty="0">
              <a:solidFill>
                <a:srgbClr val="0070C0"/>
              </a:solidFill>
            </a:endParaRPr>
          </a:p>
          <a:p>
            <a:pPr marL="0" indent="0">
              <a:lnSpc>
                <a:spcPct val="100000"/>
              </a:lnSpc>
              <a:spcBef>
                <a:spcPts val="400"/>
              </a:spcBef>
              <a:buNone/>
            </a:pPr>
            <a:r>
              <a:rPr lang="it-IT" dirty="0"/>
              <a:t>lo stesso è da </a:t>
            </a:r>
            <a:r>
              <a:rPr lang="it-IT" b="1" dirty="0">
                <a:solidFill>
                  <a:srgbClr val="C00000"/>
                </a:solidFill>
              </a:rPr>
              <a:t>considerarsi caso sospetto COVID-19</a:t>
            </a:r>
            <a:r>
              <a:rPr lang="it-IT" dirty="0"/>
              <a:t>.</a:t>
            </a: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783063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0AC3E2D-890B-4E55-A16D-1CC053956AE0}"/>
              </a:ext>
            </a:extLst>
          </p:cNvPr>
          <p:cNvSpPr>
            <a:spLocks noGrp="1"/>
          </p:cNvSpPr>
          <p:nvPr>
            <p:ph type="ftr" sz="quarter" idx="11"/>
          </p:nvPr>
        </p:nvSpPr>
        <p:spPr/>
        <p:txBody>
          <a:bodyPr/>
          <a:lstStyle/>
          <a:p>
            <a:r>
              <a:rPr lang="it-IT"/>
              <a:t>APRIRE NETWORK</a:t>
            </a:r>
          </a:p>
        </p:txBody>
      </p:sp>
      <p:pic>
        <p:nvPicPr>
          <p:cNvPr id="3" name="Immagine 2">
            <a:extLst>
              <a:ext uri="{FF2B5EF4-FFF2-40B4-BE49-F238E27FC236}">
                <a16:creationId xmlns:a16="http://schemas.microsoft.com/office/drawing/2014/main" id="{44045317-4223-4D41-AEBE-1B9728C4F2A6}"/>
              </a:ext>
            </a:extLst>
          </p:cNvPr>
          <p:cNvPicPr>
            <a:picLocks noChangeAspect="1"/>
          </p:cNvPicPr>
          <p:nvPr/>
        </p:nvPicPr>
        <p:blipFill>
          <a:blip r:embed="rId2"/>
          <a:stretch>
            <a:fillRect/>
          </a:stretch>
        </p:blipFill>
        <p:spPr>
          <a:xfrm>
            <a:off x="1343025" y="136525"/>
            <a:ext cx="9229725" cy="6522848"/>
          </a:xfrm>
          <a:prstGeom prst="rect">
            <a:avLst/>
          </a:prstGeom>
        </p:spPr>
      </p:pic>
    </p:spTree>
    <p:extLst>
      <p:ext uri="{BB962C8B-B14F-4D97-AF65-F5344CB8AC3E}">
        <p14:creationId xmlns:p14="http://schemas.microsoft.com/office/powerpoint/2010/main" val="2719395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6308D6DC-9B28-4533-BD26-F7C30AD14BF0}"/>
              </a:ext>
            </a:extLst>
          </p:cNvPr>
          <p:cNvSpPr>
            <a:spLocks noGrp="1"/>
          </p:cNvSpPr>
          <p:nvPr>
            <p:ph type="ftr" sz="quarter" idx="11"/>
          </p:nvPr>
        </p:nvSpPr>
        <p:spPr/>
        <p:txBody>
          <a:bodyPr/>
          <a:lstStyle/>
          <a:p>
            <a:r>
              <a:rPr lang="it-IT"/>
              <a:t>APRIRE NETWORK</a:t>
            </a:r>
          </a:p>
        </p:txBody>
      </p:sp>
      <p:pic>
        <p:nvPicPr>
          <p:cNvPr id="3" name="Immagine 2">
            <a:extLst>
              <a:ext uri="{FF2B5EF4-FFF2-40B4-BE49-F238E27FC236}">
                <a16:creationId xmlns:a16="http://schemas.microsoft.com/office/drawing/2014/main" id="{8E0B9337-50EA-4456-8333-91E4E693CDED}"/>
              </a:ext>
            </a:extLst>
          </p:cNvPr>
          <p:cNvPicPr>
            <a:picLocks noChangeAspect="1"/>
          </p:cNvPicPr>
          <p:nvPr/>
        </p:nvPicPr>
        <p:blipFill>
          <a:blip r:embed="rId2"/>
          <a:stretch>
            <a:fillRect/>
          </a:stretch>
        </p:blipFill>
        <p:spPr>
          <a:xfrm>
            <a:off x="1200152" y="58008"/>
            <a:ext cx="9486899" cy="6663467"/>
          </a:xfrm>
          <a:prstGeom prst="rect">
            <a:avLst/>
          </a:prstGeom>
        </p:spPr>
      </p:pic>
    </p:spTree>
    <p:extLst>
      <p:ext uri="{BB962C8B-B14F-4D97-AF65-F5344CB8AC3E}">
        <p14:creationId xmlns:p14="http://schemas.microsoft.com/office/powerpoint/2010/main" val="1578744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lnSpcReduction="20000"/>
          </a:bodyPr>
          <a:lstStyle/>
          <a:p>
            <a:pPr marL="0" indent="0" algn="just">
              <a:lnSpc>
                <a:spcPct val="110000"/>
              </a:lnSpc>
              <a:spcBef>
                <a:spcPts val="400"/>
              </a:spcBef>
              <a:buNone/>
            </a:pPr>
            <a:r>
              <a:rPr lang="it-IT" b="1" dirty="0">
                <a:solidFill>
                  <a:srgbClr val="C00000"/>
                </a:solidFill>
              </a:rPr>
              <a:t>In presenza di uno o pochi casi COVID-19 sospetti o probabili </a:t>
            </a:r>
            <a:r>
              <a:rPr lang="it-IT" dirty="0"/>
              <a:t>è consigliato provvedere al loro isolamento in una stanza singola, dotata di buona ventilazione (possibilmente dall’esterno) e di proprio bagno. </a:t>
            </a:r>
          </a:p>
          <a:p>
            <a:pPr marL="0" indent="0" algn="just">
              <a:lnSpc>
                <a:spcPct val="110000"/>
              </a:lnSpc>
              <a:spcBef>
                <a:spcPts val="400"/>
              </a:spcBef>
              <a:buNone/>
            </a:pPr>
            <a:r>
              <a:rPr lang="it-IT" dirty="0"/>
              <a:t>La porta di accesso deve rimanere chiusa.</a:t>
            </a:r>
          </a:p>
          <a:p>
            <a:pPr marL="0" indent="0" algn="just">
              <a:lnSpc>
                <a:spcPct val="110000"/>
              </a:lnSpc>
              <a:spcBef>
                <a:spcPts val="400"/>
              </a:spcBef>
              <a:buNone/>
            </a:pPr>
            <a:r>
              <a:rPr lang="it-IT" dirty="0"/>
              <a:t>Se possibile, i presidi medici per il monitoraggio (ad es. termometro, sfigmomanometro, saturimetro o pulsiossimetro) dovrebbero essere lasciati all’interno della stanza di degenza.</a:t>
            </a:r>
          </a:p>
          <a:p>
            <a:pPr marL="0" indent="0" algn="just">
              <a:lnSpc>
                <a:spcPct val="110000"/>
              </a:lnSpc>
              <a:spcBef>
                <a:spcPts val="400"/>
              </a:spcBef>
              <a:buNone/>
            </a:pPr>
            <a:r>
              <a:rPr lang="it-IT" dirty="0"/>
              <a:t>Predisporre quanto necessario per l’eventuale somministrazione di ossigeno. </a:t>
            </a: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554815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47646" y="2236816"/>
            <a:ext cx="7347268" cy="3628407"/>
          </a:xfrm>
        </p:spPr>
        <p:txBody>
          <a:bodyPr>
            <a:normAutofit/>
          </a:bodyPr>
          <a:lstStyle/>
          <a:p>
            <a:pPr marL="0" indent="0" algn="just">
              <a:lnSpc>
                <a:spcPct val="110000"/>
              </a:lnSpc>
              <a:spcBef>
                <a:spcPts val="400"/>
              </a:spcBef>
              <a:buNone/>
            </a:pPr>
            <a:r>
              <a:rPr lang="it-IT" sz="2400" dirty="0"/>
              <a:t>Se necessario, il </a:t>
            </a:r>
            <a:r>
              <a:rPr lang="it-IT" sz="2400" b="1" dirty="0">
                <a:solidFill>
                  <a:srgbClr val="C00000"/>
                </a:solidFill>
              </a:rPr>
              <a:t>trasferimento di un ospite </a:t>
            </a:r>
            <a:r>
              <a:rPr lang="it-IT" sz="2400" dirty="0"/>
              <a:t>sospetto COVID-19 all’interno della struttura seguire un percorso prestabilito, riducendo così al minimo la possibilità di trasmissione dell’infezione.</a:t>
            </a:r>
          </a:p>
          <a:p>
            <a:pPr marL="0" indent="0">
              <a:lnSpc>
                <a:spcPct val="110000"/>
              </a:lnSpc>
              <a:spcBef>
                <a:spcPts val="400"/>
              </a:spcBef>
              <a:buNone/>
            </a:pPr>
            <a:endParaRPr lang="it-IT" sz="2400" dirty="0"/>
          </a:p>
          <a:p>
            <a:pPr marL="0" indent="0">
              <a:lnSpc>
                <a:spcPct val="110000"/>
              </a:lnSpc>
              <a:spcBef>
                <a:spcPts val="400"/>
              </a:spcBef>
              <a:buNone/>
            </a:pPr>
            <a:r>
              <a:rPr lang="it-IT" sz="2400" dirty="0"/>
              <a:t>Durante tutto il trasferimento interno, l’ospite dovrebbe indossare una </a:t>
            </a:r>
            <a:r>
              <a:rPr lang="it-IT" sz="2400" b="1" dirty="0">
                <a:solidFill>
                  <a:srgbClr val="C00000"/>
                </a:solidFill>
              </a:rPr>
              <a:t>mascherina chirurgica</a:t>
            </a:r>
            <a:r>
              <a:rPr lang="it-IT" sz="2400" dirty="0"/>
              <a:t>, se tollerata.</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849127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85000" lnSpcReduction="10000"/>
          </a:bodyPr>
          <a:lstStyle/>
          <a:p>
            <a:pPr marL="0" indent="0" algn="just">
              <a:lnSpc>
                <a:spcPct val="100000"/>
              </a:lnSpc>
              <a:spcBef>
                <a:spcPts val="300"/>
              </a:spcBef>
              <a:buNone/>
            </a:pPr>
            <a:r>
              <a:rPr lang="it-IT" dirty="0"/>
              <a:t>Si raccomanda di dedicare all’assistenza diretta all’ospite un infermiere e un operatore per turno al fine di ridurre il numero di operatori che vengono a contatto. Infermiere e operatore quando operano nella stanza di degenza devono indossare i Dispositivi di Protezione Individuale (DPI):</a:t>
            </a:r>
          </a:p>
          <a:p>
            <a:pPr marL="0" indent="0" algn="just">
              <a:lnSpc>
                <a:spcPct val="100000"/>
              </a:lnSpc>
              <a:spcBef>
                <a:spcPts val="300"/>
              </a:spcBef>
              <a:buNone/>
            </a:pPr>
            <a:r>
              <a:rPr lang="it-IT" dirty="0"/>
              <a:t> </a:t>
            </a:r>
            <a:endParaRPr lang="it-IT" sz="2000" dirty="0"/>
          </a:p>
          <a:p>
            <a:pPr algn="just">
              <a:lnSpc>
                <a:spcPct val="100000"/>
              </a:lnSpc>
              <a:spcBef>
                <a:spcPts val="300"/>
              </a:spcBef>
            </a:pPr>
            <a:r>
              <a:rPr lang="it-IT" dirty="0">
                <a:solidFill>
                  <a:srgbClr val="C00000"/>
                </a:solidFill>
              </a:rPr>
              <a:t>Mascherina chirurgica con il più alto grado di filtrazione, </a:t>
            </a:r>
          </a:p>
          <a:p>
            <a:pPr algn="just">
              <a:lnSpc>
                <a:spcPct val="100000"/>
              </a:lnSpc>
              <a:spcBef>
                <a:spcPts val="300"/>
              </a:spcBef>
            </a:pPr>
            <a:r>
              <a:rPr lang="it-IT" dirty="0"/>
              <a:t>Occhiali protettivi o visiera,</a:t>
            </a:r>
            <a:r>
              <a:rPr lang="it-IT" dirty="0">
                <a:solidFill>
                  <a:srgbClr val="C00000"/>
                </a:solidFill>
              </a:rPr>
              <a:t> </a:t>
            </a:r>
          </a:p>
          <a:p>
            <a:pPr algn="just">
              <a:lnSpc>
                <a:spcPct val="100000"/>
              </a:lnSpc>
              <a:spcBef>
                <a:spcPts val="300"/>
              </a:spcBef>
            </a:pPr>
            <a:r>
              <a:rPr lang="it-IT" dirty="0">
                <a:solidFill>
                  <a:srgbClr val="C00000"/>
                </a:solidFill>
              </a:rPr>
              <a:t>Camice idrorepellente a maniche lunghe, </a:t>
            </a:r>
          </a:p>
          <a:p>
            <a:pPr algn="just">
              <a:lnSpc>
                <a:spcPct val="100000"/>
              </a:lnSpc>
              <a:spcBef>
                <a:spcPts val="300"/>
              </a:spcBef>
            </a:pPr>
            <a:r>
              <a:rPr lang="it-IT" dirty="0"/>
              <a:t>Guanti monouso in nitrile o vinile, </a:t>
            </a:r>
          </a:p>
          <a:p>
            <a:pPr algn="just">
              <a:lnSpc>
                <a:spcPct val="100000"/>
              </a:lnSpc>
              <a:spcBef>
                <a:spcPts val="300"/>
              </a:spcBef>
            </a:pPr>
            <a:r>
              <a:rPr lang="it-IT" dirty="0">
                <a:solidFill>
                  <a:srgbClr val="C00000"/>
                </a:solidFill>
              </a:rPr>
              <a:t>Copricapo. </a:t>
            </a:r>
          </a:p>
          <a:p>
            <a:pPr marL="0" indent="0">
              <a:lnSpc>
                <a:spcPct val="100000"/>
              </a:lnSpc>
              <a:spcBef>
                <a:spcPts val="3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5245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1 - PRESENTAZIONE</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82077" y="1329146"/>
            <a:ext cx="7126060" cy="4393982"/>
          </a:xfrm>
        </p:spPr>
        <p:txBody>
          <a:bodyPr>
            <a:normAutofit/>
          </a:bodyPr>
          <a:lstStyle/>
          <a:p>
            <a:pPr marL="0" indent="0">
              <a:buNone/>
            </a:pPr>
            <a:r>
              <a:rPr lang="it-IT" sz="2400" dirty="0"/>
              <a:t>Il presente documento:</a:t>
            </a:r>
          </a:p>
          <a:p>
            <a:pPr lvl="0" algn="just"/>
            <a:r>
              <a:rPr lang="it-IT" sz="2400" dirty="0"/>
              <a:t>È </a:t>
            </a:r>
            <a:r>
              <a:rPr lang="it-IT" sz="2400" b="1" dirty="0"/>
              <a:t>rivolto</a:t>
            </a:r>
            <a:r>
              <a:rPr lang="it-IT" sz="2400" dirty="0"/>
              <a:t> ai responsabili sanitari e organizzativi,  agli operatori sanitari, socio sanitari e assistenziali delle strutture residenziali  per anziani. </a:t>
            </a:r>
          </a:p>
          <a:p>
            <a:pPr lvl="0" algn="just"/>
            <a:r>
              <a:rPr lang="it-IT" sz="2400" dirty="0"/>
              <a:t>Ha lo </a:t>
            </a:r>
            <a:r>
              <a:rPr lang="it-IT" sz="2400" b="1" dirty="0"/>
              <a:t>scopo</a:t>
            </a:r>
            <a:r>
              <a:rPr lang="it-IT" sz="2400" dirty="0"/>
              <a:t> di fornire indicazioni di riferimento per </a:t>
            </a:r>
            <a:r>
              <a:rPr lang="it-IT" sz="2400" b="1" dirty="0"/>
              <a:t>prevenire la diffusione del COVID-19</a:t>
            </a:r>
            <a:r>
              <a:rPr lang="it-IT" sz="2400" dirty="0"/>
              <a:t> tra gli operatori sanitari e sociosanitari, gli anziani ospiti e i loro familiari/visitatori  e i volontari.</a:t>
            </a:r>
          </a:p>
          <a:p>
            <a:pPr lvl="0"/>
            <a:r>
              <a:rPr lang="it-IT" sz="2400" dirty="0"/>
              <a:t>Ha lo </a:t>
            </a:r>
            <a:r>
              <a:rPr lang="it-IT" sz="2400" b="1" dirty="0"/>
              <a:t>scopo</a:t>
            </a:r>
            <a:r>
              <a:rPr lang="it-IT" sz="2400" dirty="0"/>
              <a:t> di fornire indicazioni per la gestione dei casi sospetti, probabili o confermati COVID-19 tra gli anziani ospiti della strutture residenziali  per anziani.</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F9A18304-B997-CA4E-9F2A-02E964EA1B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309337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spcBef>
                <a:spcPts val="0"/>
              </a:spcBef>
              <a:buNone/>
            </a:pPr>
            <a:r>
              <a:rPr lang="it-IT" sz="2400" dirty="0"/>
              <a:t>É raccomandato che gli operatori seguano le procedure per </a:t>
            </a:r>
            <a:r>
              <a:rPr lang="it-IT" sz="2400" b="1" dirty="0">
                <a:solidFill>
                  <a:srgbClr val="C00000"/>
                </a:solidFill>
              </a:rPr>
              <a:t>indossare e rimuovere in sicurezza i DPI in sequenza corretta</a:t>
            </a:r>
            <a:r>
              <a:rPr lang="it-IT" sz="2400" dirty="0"/>
              <a:t>. </a:t>
            </a:r>
          </a:p>
          <a:p>
            <a:pPr marL="0" indent="0" algn="just">
              <a:spcBef>
                <a:spcPts val="0"/>
              </a:spcBef>
              <a:buNone/>
            </a:pPr>
            <a:r>
              <a:rPr lang="it-IT" sz="2400" dirty="0"/>
              <a:t>L'assistenza attiva di un altro operatore durante la vestizione e la svestizione è un'opzione valida per ridurre al minimo il rischio di contaminazione accidentale.</a:t>
            </a:r>
          </a:p>
          <a:p>
            <a:pPr marL="0" indent="0">
              <a:spcBef>
                <a:spcPts val="0"/>
              </a:spcBef>
              <a:buNone/>
            </a:pPr>
            <a:endParaRPr lang="it-IT" sz="2400" dirty="0"/>
          </a:p>
          <a:p>
            <a:pPr marL="0" indent="0" algn="just">
              <a:spcBef>
                <a:spcPts val="0"/>
              </a:spcBef>
              <a:buNone/>
            </a:pPr>
            <a:r>
              <a:rPr lang="it-IT" sz="2400" dirty="0"/>
              <a:t>Si raccomanda di </a:t>
            </a:r>
            <a:r>
              <a:rPr lang="it-IT" sz="2400" b="1" dirty="0">
                <a:solidFill>
                  <a:srgbClr val="C00000"/>
                </a:solidFill>
              </a:rPr>
              <a:t>ottimizzare il numero di accessi alla stanza di degenza al fine di ridurre l’utilizzo di DPI</a:t>
            </a:r>
            <a:r>
              <a:rPr lang="it-IT" sz="2400" dirty="0"/>
              <a:t>.</a:t>
            </a:r>
          </a:p>
          <a:p>
            <a:pPr marL="0" indent="0" algn="just">
              <a:spcBef>
                <a:spcPts val="0"/>
              </a:spcBef>
              <a:buNone/>
            </a:pPr>
            <a:r>
              <a:rPr lang="it-IT" sz="2400" dirty="0"/>
              <a:t>In situazioni di elevata diffusione dell’infezione nel territorio dove è ubicata la struttura, potrebbero essere di difficile acquisizione. </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329091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2503443"/>
            <a:ext cx="7509932" cy="2953058"/>
          </a:xfrm>
        </p:spPr>
        <p:txBody>
          <a:bodyPr>
            <a:noAutofit/>
          </a:bodyPr>
          <a:lstStyle/>
          <a:p>
            <a:pPr marL="0" indent="0" algn="just">
              <a:buNone/>
            </a:pPr>
            <a:r>
              <a:rPr lang="it-IT" dirty="0"/>
              <a:t>In </a:t>
            </a:r>
            <a:r>
              <a:rPr lang="it-IT" b="1" dirty="0">
                <a:solidFill>
                  <a:srgbClr val="C00000"/>
                </a:solidFill>
              </a:rPr>
              <a:t>aree geografiche ad elevata diffusione del virus </a:t>
            </a:r>
            <a:r>
              <a:rPr lang="it-IT" dirty="0"/>
              <a:t>dove è elevato il  rischio di contagio tra gli ospiti,  a causa della difficoltà ad individuare tempestivamente i soggetti paucisintomatici e  l’impossibilità di isolare tutti in stanze singole, si  suggerisce di </a:t>
            </a:r>
            <a:r>
              <a:rPr lang="it-IT" b="1" dirty="0">
                <a:solidFill>
                  <a:srgbClr val="C00000"/>
                </a:solidFill>
              </a:rPr>
              <a:t>considerare tutti gli ospiti come casi sospetti COVID-19</a:t>
            </a:r>
            <a:r>
              <a:rPr lang="it-IT" dirty="0">
                <a:solidFill>
                  <a:srgbClr val="C00000"/>
                </a:solidFill>
              </a:rPr>
              <a:t>.</a:t>
            </a:r>
            <a:r>
              <a:rPr lang="it-IT" dirty="0"/>
              <a:t> </a:t>
            </a:r>
          </a:p>
          <a:p>
            <a:pPr marL="0" indent="0">
              <a:buNone/>
            </a:pPr>
            <a:endParaRPr lang="it-IT"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352947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10 - INTERVENTI: gestione dei casi sospetti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buNone/>
            </a:pPr>
            <a:r>
              <a:rPr lang="it-IT" b="1" dirty="0">
                <a:solidFill>
                  <a:srgbClr val="C00000"/>
                </a:solidFill>
              </a:rPr>
              <a:t>Considerare tutti gli ospiti come casi sospetti COVID-19</a:t>
            </a:r>
            <a:r>
              <a:rPr lang="it-IT" dirty="0">
                <a:solidFill>
                  <a:srgbClr val="C00000"/>
                </a:solidFill>
              </a:rPr>
              <a:t>. </a:t>
            </a:r>
          </a:p>
          <a:p>
            <a:pPr marL="0" indent="0" algn="just">
              <a:buNone/>
            </a:pPr>
            <a:r>
              <a:rPr lang="it-IT" sz="2400" dirty="0"/>
              <a:t>In questa  situazione,   tutti gli operatori indosseranno i DPI </a:t>
            </a:r>
          </a:p>
          <a:p>
            <a:pPr>
              <a:spcBef>
                <a:spcPts val="0"/>
              </a:spcBef>
            </a:pPr>
            <a:r>
              <a:rPr lang="it-IT" sz="2400" dirty="0"/>
              <a:t>mascherina chirurgica, </a:t>
            </a:r>
          </a:p>
          <a:p>
            <a:pPr>
              <a:spcBef>
                <a:spcPts val="0"/>
              </a:spcBef>
            </a:pPr>
            <a:r>
              <a:rPr lang="it-IT" sz="2400" dirty="0"/>
              <a:t>guanti in nitrile o vinile, </a:t>
            </a:r>
          </a:p>
          <a:p>
            <a:pPr>
              <a:spcBef>
                <a:spcPts val="0"/>
              </a:spcBef>
            </a:pPr>
            <a:r>
              <a:rPr lang="it-IT" sz="2400" dirty="0"/>
              <a:t>occhiali protettivi o visiera, </a:t>
            </a:r>
          </a:p>
          <a:p>
            <a:pPr>
              <a:spcBef>
                <a:spcPts val="0"/>
              </a:spcBef>
            </a:pPr>
            <a:r>
              <a:rPr lang="it-IT" sz="2400" dirty="0"/>
              <a:t>copricapo) </a:t>
            </a:r>
          </a:p>
          <a:p>
            <a:pPr marL="0" indent="0" algn="just">
              <a:buNone/>
            </a:pPr>
            <a:r>
              <a:rPr lang="it-IT" sz="2400" dirty="0"/>
              <a:t>Solo durante le attività a </a:t>
            </a:r>
            <a:r>
              <a:rPr lang="it-IT" sz="2400" b="1" dirty="0">
                <a:solidFill>
                  <a:srgbClr val="C00000"/>
                </a:solidFill>
              </a:rPr>
              <a:t>contatto ravvicinato </a:t>
            </a:r>
            <a:r>
              <a:rPr lang="it-IT" sz="2400" dirty="0"/>
              <a:t>(&lt; 1 metro) e prolungato (&gt; 15 minuti) come ad esempio le cure igieniche, l’aiuto nell’alimentazione </a:t>
            </a:r>
            <a:r>
              <a:rPr lang="it-IT" sz="2400" b="1" dirty="0">
                <a:solidFill>
                  <a:srgbClr val="C00000"/>
                </a:solidFill>
              </a:rPr>
              <a:t>indosseranno sopra la divisa il camice idrorepellente a maniche lunghe </a:t>
            </a:r>
            <a:r>
              <a:rPr lang="it-IT" sz="2400" dirty="0"/>
              <a:t>che andrà sostituito se imbrattato o bagnato.</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383070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11 - INTERVENTI: monitoraggio degli ospiti con sintomi di COVID-19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638984"/>
            <a:ext cx="7900458" cy="4393982"/>
          </a:xfrm>
        </p:spPr>
        <p:txBody>
          <a:bodyPr>
            <a:noAutofit/>
          </a:bodyPr>
          <a:lstStyle/>
          <a:p>
            <a:pPr marL="0" indent="0">
              <a:lnSpc>
                <a:spcPct val="100000"/>
              </a:lnSpc>
              <a:spcBef>
                <a:spcPts val="0"/>
              </a:spcBef>
              <a:buNone/>
            </a:pPr>
            <a:r>
              <a:rPr lang="it-IT" sz="2400" dirty="0"/>
              <a:t>Durante il giorno e la notte in occasione degli interventi assistenziali e </a:t>
            </a:r>
            <a:r>
              <a:rPr lang="it-IT" sz="2400" b="1" dirty="0">
                <a:solidFill>
                  <a:srgbClr val="C00000"/>
                </a:solidFill>
              </a:rPr>
              <a:t>almeno ogni 8 ore </a:t>
            </a:r>
            <a:r>
              <a:rPr lang="it-IT" sz="2400" dirty="0"/>
              <a:t>rilevare: </a:t>
            </a:r>
          </a:p>
          <a:p>
            <a:pPr lvl="1">
              <a:lnSpc>
                <a:spcPct val="100000"/>
              </a:lnSpc>
              <a:spcBef>
                <a:spcPts val="0"/>
              </a:spcBef>
            </a:pPr>
            <a:r>
              <a:rPr lang="it-IT" dirty="0">
                <a:solidFill>
                  <a:srgbClr val="C00000"/>
                </a:solidFill>
              </a:rPr>
              <a:t>temperatura corporea </a:t>
            </a:r>
          </a:p>
          <a:p>
            <a:pPr lvl="1">
              <a:lnSpc>
                <a:spcPct val="100000"/>
              </a:lnSpc>
              <a:spcBef>
                <a:spcPts val="0"/>
              </a:spcBef>
            </a:pPr>
            <a:r>
              <a:rPr lang="it-IT" dirty="0"/>
              <a:t>saturazione 02 </a:t>
            </a:r>
          </a:p>
          <a:p>
            <a:pPr lvl="1">
              <a:lnSpc>
                <a:spcPct val="100000"/>
              </a:lnSpc>
              <a:spcBef>
                <a:spcPts val="0"/>
              </a:spcBef>
            </a:pPr>
            <a:r>
              <a:rPr lang="it-IT" dirty="0">
                <a:solidFill>
                  <a:srgbClr val="C00000"/>
                </a:solidFill>
              </a:rPr>
              <a:t>pressione arteriosa </a:t>
            </a:r>
          </a:p>
          <a:p>
            <a:pPr lvl="1">
              <a:lnSpc>
                <a:spcPct val="100000"/>
              </a:lnSpc>
              <a:spcBef>
                <a:spcPts val="0"/>
              </a:spcBef>
            </a:pPr>
            <a:r>
              <a:rPr lang="it-IT" dirty="0"/>
              <a:t>frequenza respiratoria e presenza di respiro patologico </a:t>
            </a:r>
          </a:p>
          <a:p>
            <a:pPr lvl="1">
              <a:lnSpc>
                <a:spcPct val="100000"/>
              </a:lnSpc>
              <a:spcBef>
                <a:spcPts val="0"/>
              </a:spcBef>
            </a:pPr>
            <a:r>
              <a:rPr lang="it-IT" dirty="0">
                <a:solidFill>
                  <a:srgbClr val="C00000"/>
                </a:solidFill>
              </a:rPr>
              <a:t>segni di disidratazione </a:t>
            </a:r>
          </a:p>
          <a:p>
            <a:pPr marL="0" indent="0" algn="just">
              <a:lnSpc>
                <a:spcPct val="100000"/>
              </a:lnSpc>
              <a:spcBef>
                <a:spcPts val="0"/>
              </a:spcBef>
              <a:buNone/>
            </a:pPr>
            <a:r>
              <a:rPr lang="it-IT" sz="2400" dirty="0"/>
              <a:t>Valutare l’</a:t>
            </a:r>
            <a:r>
              <a:rPr lang="it-IT" sz="2400" dirty="0">
                <a:solidFill>
                  <a:srgbClr val="0070C0"/>
                </a:solidFill>
              </a:rPr>
              <a:t>efficacia della terapia antipiretica </a:t>
            </a:r>
            <a:r>
              <a:rPr lang="it-IT" sz="2400" dirty="0"/>
              <a:t>se prescritta. Riferire al medico </a:t>
            </a:r>
            <a:r>
              <a:rPr lang="it-IT" sz="2400" dirty="0">
                <a:solidFill>
                  <a:srgbClr val="0070C0"/>
                </a:solidFill>
              </a:rPr>
              <a:t>situazioni di criticità </a:t>
            </a:r>
            <a:r>
              <a:rPr lang="it-IT" sz="2400" dirty="0"/>
              <a:t>(saturazione, temperatura corporea &gt;38°C e/o che non diminuisce dopo trattamento antipiretico) </a:t>
            </a:r>
            <a:endParaRPr lang="it-IT" sz="2000" dirty="0"/>
          </a:p>
          <a:p>
            <a:pPr marL="0" indent="0">
              <a:lnSpc>
                <a:spcPct val="100000"/>
              </a:lnSpc>
              <a:spcBef>
                <a:spcPts val="0"/>
              </a:spcBef>
              <a:buNone/>
            </a:pPr>
            <a:r>
              <a:rPr lang="it-IT" sz="2400" dirty="0"/>
              <a:t>Se compare </a:t>
            </a:r>
            <a:r>
              <a:rPr lang="it-IT" sz="2400" dirty="0">
                <a:solidFill>
                  <a:srgbClr val="0070C0"/>
                </a:solidFill>
              </a:rPr>
              <a:t>delirium </a:t>
            </a:r>
            <a:r>
              <a:rPr lang="it-IT" sz="2400" dirty="0"/>
              <a:t>rivalutare i parametri e riferire al medico </a:t>
            </a:r>
          </a:p>
          <a:p>
            <a:pPr marL="0" indent="0">
              <a:lnSpc>
                <a:spcPct val="100000"/>
              </a:lnSpc>
              <a:spcBef>
                <a:spcPts val="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38835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1782981"/>
            <a:ext cx="7509932" cy="4393982"/>
          </a:xfrm>
        </p:spPr>
        <p:txBody>
          <a:bodyPr>
            <a:normAutofit/>
          </a:bodyPr>
          <a:lstStyle/>
          <a:p>
            <a:pPr marL="0" indent="0" algn="just">
              <a:lnSpc>
                <a:spcPct val="100000"/>
              </a:lnSpc>
              <a:spcBef>
                <a:spcPts val="400"/>
              </a:spcBef>
              <a:buNone/>
            </a:pPr>
            <a:endParaRPr lang="it-IT" dirty="0"/>
          </a:p>
          <a:p>
            <a:pPr marL="0" indent="0" algn="just">
              <a:lnSpc>
                <a:spcPct val="100000"/>
              </a:lnSpc>
              <a:spcBef>
                <a:spcPts val="400"/>
              </a:spcBef>
              <a:buNone/>
            </a:pPr>
            <a:endParaRPr lang="it-IT" dirty="0"/>
          </a:p>
          <a:p>
            <a:pPr marL="0" indent="0" algn="just">
              <a:lnSpc>
                <a:spcPct val="100000"/>
              </a:lnSpc>
              <a:spcBef>
                <a:spcPts val="400"/>
              </a:spcBef>
              <a:buNone/>
            </a:pPr>
            <a:r>
              <a:rPr lang="it-IT" dirty="0"/>
              <a:t>I fattori di rischio di </a:t>
            </a:r>
            <a:r>
              <a:rPr lang="it-IT" b="1" dirty="0">
                <a:solidFill>
                  <a:srgbClr val="C00000"/>
                </a:solidFill>
              </a:rPr>
              <a:t>complicanze gravi che richiedono l’ospedalizzazione in reparti intensivi e sub intensivi </a:t>
            </a:r>
            <a:r>
              <a:rPr lang="it-IT" dirty="0"/>
              <a:t>non sono ancora chiari, sebbene i pazienti più anziani e quelli con patologie croniche possano presentare un rischio più elevato di polmonite e insufficienza respiratoria acuta. </a:t>
            </a:r>
            <a:endParaRPr lang="it-IT" sz="2000" dirty="0"/>
          </a:p>
          <a:p>
            <a:pPr marL="0" indent="0" algn="just">
              <a:lnSpc>
                <a:spcPct val="100000"/>
              </a:lnSpc>
              <a:spcBef>
                <a:spcPts val="4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916876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2066669"/>
            <a:ext cx="7685817" cy="4393982"/>
          </a:xfrm>
        </p:spPr>
        <p:txBody>
          <a:bodyPr>
            <a:noAutofit/>
          </a:bodyPr>
          <a:lstStyle/>
          <a:p>
            <a:pPr marL="0" indent="0" algn="just">
              <a:lnSpc>
                <a:spcPct val="100000"/>
              </a:lnSpc>
              <a:spcBef>
                <a:spcPts val="400"/>
              </a:spcBef>
              <a:buNone/>
            </a:pPr>
            <a:r>
              <a:rPr lang="it-IT" sz="2400" dirty="0"/>
              <a:t>La decisione in merito all’invio in ospedale richiede una </a:t>
            </a:r>
            <a:r>
              <a:rPr lang="it-IT" sz="2400" b="1" dirty="0">
                <a:solidFill>
                  <a:srgbClr val="C00000"/>
                </a:solidFill>
              </a:rPr>
              <a:t>valutazione</a:t>
            </a:r>
            <a:r>
              <a:rPr lang="it-IT" sz="2400" dirty="0">
                <a:solidFill>
                  <a:srgbClr val="0070C0"/>
                </a:solidFill>
              </a:rPr>
              <a:t> </a:t>
            </a:r>
            <a:r>
              <a:rPr lang="it-IT" sz="2400" dirty="0"/>
              <a:t>ispirata ai principi di </a:t>
            </a:r>
            <a:r>
              <a:rPr lang="it-IT" sz="2400" b="1" dirty="0">
                <a:solidFill>
                  <a:srgbClr val="C00000"/>
                </a:solidFill>
              </a:rPr>
              <a:t>proporzionalità e appropriatezza delle cure</a:t>
            </a:r>
            <a:r>
              <a:rPr lang="it-IT" sz="2400" dirty="0">
                <a:solidFill>
                  <a:srgbClr val="C00000"/>
                </a:solidFill>
              </a:rPr>
              <a:t>: </a:t>
            </a:r>
          </a:p>
          <a:p>
            <a:pPr marL="0" indent="0" algn="just">
              <a:lnSpc>
                <a:spcPct val="100000"/>
              </a:lnSpc>
              <a:spcBef>
                <a:spcPts val="400"/>
              </a:spcBef>
              <a:buNone/>
            </a:pPr>
            <a:endParaRPr lang="it-IT" sz="2400" dirty="0"/>
          </a:p>
          <a:p>
            <a:pPr>
              <a:lnSpc>
                <a:spcPct val="100000"/>
              </a:lnSpc>
              <a:spcBef>
                <a:spcPts val="400"/>
              </a:spcBef>
            </a:pPr>
            <a:r>
              <a:rPr lang="it-IT" sz="2400" dirty="0">
                <a:solidFill>
                  <a:srgbClr val="C00000"/>
                </a:solidFill>
              </a:rPr>
              <a:t>delle condizioni complessive </a:t>
            </a:r>
            <a:r>
              <a:rPr lang="it-IT" sz="2400" dirty="0"/>
              <a:t>(cliniche, funzionali, cognitive), </a:t>
            </a:r>
          </a:p>
          <a:p>
            <a:pPr>
              <a:lnSpc>
                <a:spcPct val="100000"/>
              </a:lnSpc>
              <a:spcBef>
                <a:spcPts val="400"/>
              </a:spcBef>
            </a:pPr>
            <a:r>
              <a:rPr lang="it-IT" sz="2400" dirty="0"/>
              <a:t>della prognosi, </a:t>
            </a:r>
          </a:p>
          <a:p>
            <a:pPr>
              <a:lnSpc>
                <a:spcPct val="100000"/>
              </a:lnSpc>
              <a:spcBef>
                <a:spcPts val="400"/>
              </a:spcBef>
            </a:pPr>
            <a:r>
              <a:rPr lang="it-IT" sz="2400" dirty="0">
                <a:solidFill>
                  <a:srgbClr val="C00000"/>
                </a:solidFill>
              </a:rPr>
              <a:t>dei realistici benefici attesi di un intervento intensivo. </a:t>
            </a:r>
          </a:p>
          <a:p>
            <a:pPr marL="0" indent="0">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680443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12 - INTERVENTI: criteri clinici per l’ospedalizzazione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8" y="2362089"/>
            <a:ext cx="7685817" cy="2766258"/>
          </a:xfrm>
        </p:spPr>
        <p:txBody>
          <a:bodyPr>
            <a:noAutofit/>
          </a:bodyPr>
          <a:lstStyle/>
          <a:p>
            <a:pPr marL="0" indent="0" algn="just">
              <a:lnSpc>
                <a:spcPct val="100000"/>
              </a:lnSpc>
              <a:spcBef>
                <a:spcPts val="400"/>
              </a:spcBef>
              <a:buNone/>
            </a:pPr>
            <a:r>
              <a:rPr lang="it-IT" sz="2400" dirty="0"/>
              <a:t>Qualora la valutazione e il confronto con i familiari dell’ospite esitassero nella decisione di non ospedalizzare, verranno attuati gli </a:t>
            </a:r>
            <a:r>
              <a:rPr lang="it-IT" sz="2400" b="1" dirty="0">
                <a:solidFill>
                  <a:srgbClr val="C00000"/>
                </a:solidFill>
              </a:rPr>
              <a:t>interventi palliativi necessari per controllare i sintomi disturbanti</a:t>
            </a:r>
            <a:r>
              <a:rPr lang="it-IT" sz="2400" dirty="0"/>
              <a:t>, l’ospite, se possibile, sarà lasciato solo in stanza e sarà consentito l’ingresso di un familiare al quale saranno fatti indossare i DPI. </a:t>
            </a:r>
          </a:p>
          <a:p>
            <a:pPr marL="0" indent="0">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3230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13 – INTERVENTI: misure volte a proteggere i familiari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lgn="just">
              <a:buNone/>
            </a:pPr>
            <a:r>
              <a:rPr lang="it-IT" dirty="0"/>
              <a:t>Le </a:t>
            </a:r>
            <a:r>
              <a:rPr lang="it-IT" dirty="0">
                <a:solidFill>
                  <a:srgbClr val="C00000"/>
                </a:solidFill>
              </a:rPr>
              <a:t>visite dei familiari saranno sospese </a:t>
            </a:r>
            <a:r>
              <a:rPr lang="it-IT" dirty="0"/>
              <a:t>fino a quando vi sarà un'indicazione all’isolamento e, se queste fossero necessarie, con l’autorizzazione della Direzione Sanitaria, dovranno essere </a:t>
            </a:r>
            <a:r>
              <a:rPr lang="it-IT" dirty="0">
                <a:solidFill>
                  <a:srgbClr val="C00000"/>
                </a:solidFill>
              </a:rPr>
              <a:t>rispettate tutte le precauzioni</a:t>
            </a:r>
            <a:r>
              <a:rPr lang="it-IT" dirty="0"/>
              <a:t>: potrà accedere </a:t>
            </a:r>
            <a:r>
              <a:rPr lang="it-IT" b="1" dirty="0">
                <a:solidFill>
                  <a:srgbClr val="C00000"/>
                </a:solidFill>
              </a:rPr>
              <a:t>un solo familiare</a:t>
            </a:r>
            <a:r>
              <a:rPr lang="it-IT" dirty="0">
                <a:solidFill>
                  <a:srgbClr val="C00000"/>
                </a:solidFill>
              </a:rPr>
              <a:t> </a:t>
            </a:r>
            <a:r>
              <a:rPr lang="it-IT" dirty="0"/>
              <a:t>che dovrà indossare la mascherina chirurgica, un camice monouso e un paio di guanti.</a:t>
            </a:r>
          </a:p>
          <a:p>
            <a:pPr marL="0" indent="0" algn="just">
              <a:buNone/>
            </a:pPr>
            <a:r>
              <a:rPr lang="it-IT" dirty="0"/>
              <a:t>Raccomandare al familiare di mantenere una </a:t>
            </a:r>
            <a:r>
              <a:rPr lang="it-IT" b="1" dirty="0">
                <a:solidFill>
                  <a:srgbClr val="C00000"/>
                </a:solidFill>
              </a:rPr>
              <a:t>distanza</a:t>
            </a:r>
            <a:r>
              <a:rPr lang="it-IT" b="1" dirty="0"/>
              <a:t> </a:t>
            </a:r>
            <a:r>
              <a:rPr lang="it-IT" dirty="0"/>
              <a:t>di almeno 1 metro e istruirlo al </a:t>
            </a:r>
            <a:r>
              <a:rPr lang="it-IT" b="1" dirty="0">
                <a:solidFill>
                  <a:srgbClr val="C00000"/>
                </a:solidFill>
              </a:rPr>
              <a:t>lavaggio delle mani </a:t>
            </a:r>
            <a:r>
              <a:rPr lang="it-IT" dirty="0"/>
              <a:t>con acqua e sapone o soluzione idroalcolica prima e dopo l’accesso alla stanza di degenza. </a:t>
            </a:r>
            <a:endParaRPr lang="it-IT" sz="2000" dirty="0"/>
          </a:p>
          <a:p>
            <a:pPr marL="0" indent="0">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257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lnSpc>
                <a:spcPct val="100000"/>
              </a:lnSpc>
              <a:spcBef>
                <a:spcPts val="400"/>
              </a:spcBef>
              <a:buNone/>
            </a:pPr>
            <a:r>
              <a:rPr lang="it-IT" sz="2400" dirty="0"/>
              <a:t>Le strutture di assistenza a lungo termine sono una componente chiave del sistema sanitario e può essere richiesto dalle autorità sanitarie locali o regionali di accogliere pazienti ospedalizzati dimessi per convalescenza o anziani che arrivano dal territorio perché soli e non in grado di gestire l’autoisolamento.</a:t>
            </a:r>
          </a:p>
          <a:p>
            <a:pPr marL="0" indent="0">
              <a:lnSpc>
                <a:spcPct val="100000"/>
              </a:lnSpc>
              <a:spcBef>
                <a:spcPts val="400"/>
              </a:spcBef>
              <a:buNone/>
            </a:pPr>
            <a:r>
              <a:rPr lang="it-IT" sz="2000" dirty="0"/>
              <a:t> </a:t>
            </a:r>
            <a:endParaRPr lang="it-IT" sz="2400" b="1" dirty="0"/>
          </a:p>
          <a:p>
            <a:pPr marL="0" indent="0" algn="just">
              <a:lnSpc>
                <a:spcPct val="100000"/>
              </a:lnSpc>
              <a:spcBef>
                <a:spcPts val="400"/>
              </a:spcBef>
              <a:buNone/>
            </a:pPr>
            <a:r>
              <a:rPr lang="it-IT" sz="2400" b="1" dirty="0">
                <a:solidFill>
                  <a:srgbClr val="C00000"/>
                </a:solidFill>
              </a:rPr>
              <a:t>Ad oggi non ci sono indicazioni per determinare se o quando ammettere un soggetto a cui è stato precedentemente diagnosticato COVID-19</a:t>
            </a:r>
            <a:r>
              <a:rPr lang="it-IT" sz="2400" dirty="0">
                <a:solidFill>
                  <a:srgbClr val="C00000"/>
                </a:solidFill>
              </a:rPr>
              <a:t>.</a:t>
            </a:r>
          </a:p>
          <a:p>
            <a:pPr marL="0" indent="0">
              <a:lnSpc>
                <a:spcPct val="100000"/>
              </a:lnSpc>
              <a:spcBef>
                <a:spcPts val="400"/>
              </a:spcBef>
              <a:buNone/>
            </a:pPr>
            <a:endParaRPr lang="it-IT" sz="20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526179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43467" y="1782981"/>
            <a:ext cx="7509932" cy="4393982"/>
          </a:xfrm>
        </p:spPr>
        <p:txBody>
          <a:bodyPr>
            <a:noAutofit/>
          </a:bodyPr>
          <a:lstStyle/>
          <a:p>
            <a:pPr marL="0" indent="0">
              <a:lnSpc>
                <a:spcPct val="100000"/>
              </a:lnSpc>
              <a:spcBef>
                <a:spcPts val="400"/>
              </a:spcBef>
              <a:buNone/>
            </a:pPr>
            <a:endParaRPr lang="it-IT" sz="2400" dirty="0"/>
          </a:p>
          <a:p>
            <a:pPr marL="0" indent="0" algn="just">
              <a:lnSpc>
                <a:spcPct val="100000"/>
              </a:lnSpc>
              <a:spcBef>
                <a:spcPts val="400"/>
              </a:spcBef>
              <a:buNone/>
            </a:pPr>
            <a:r>
              <a:rPr lang="it-IT" sz="2400" dirty="0"/>
              <a:t>Non è infatti noto per quanto tempo gli individui rilasciano livelli trasmissibili di virus e se gli individui più anziani rilasciano virus più a lungo.</a:t>
            </a:r>
          </a:p>
          <a:p>
            <a:pPr marL="0" indent="0" algn="just">
              <a:lnSpc>
                <a:spcPct val="100000"/>
              </a:lnSpc>
              <a:spcBef>
                <a:spcPts val="400"/>
              </a:spcBef>
              <a:buNone/>
            </a:pPr>
            <a:endParaRPr lang="it-IT" sz="2400" dirty="0"/>
          </a:p>
          <a:p>
            <a:pPr marL="0" indent="0" algn="just">
              <a:lnSpc>
                <a:spcPct val="100000"/>
              </a:lnSpc>
              <a:spcBef>
                <a:spcPts val="400"/>
              </a:spcBef>
              <a:buNone/>
            </a:pPr>
            <a:r>
              <a:rPr lang="it-IT" sz="2400" dirty="0"/>
              <a:t>Precedenti esperienze con MERS e SARS suggeriscono che la </a:t>
            </a:r>
            <a:r>
              <a:rPr lang="it-IT" sz="2400" dirty="0">
                <a:solidFill>
                  <a:srgbClr val="C00000"/>
                </a:solidFill>
              </a:rPr>
              <a:t>diffusione virale può continuare per almeno 12 giorni dopo l'insorgenza dei sintomi</a:t>
            </a:r>
            <a:r>
              <a:rPr lang="it-IT" sz="2400" dirty="0"/>
              <a:t>, con la quantità di virus che diminuisce man mano che i sintomi migliorano. </a:t>
            </a:r>
          </a:p>
          <a:p>
            <a:pPr marL="0" indent="0" algn="just">
              <a:lnSpc>
                <a:spcPct val="100000"/>
              </a:lnSpc>
              <a:spcBef>
                <a:spcPts val="400"/>
              </a:spcBef>
              <a:buNone/>
            </a:pPr>
            <a:endParaRPr lang="it-IT" sz="2400"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59335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2 - PERCHÉ QUESTO DOCUMENTO </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67181" y="1457471"/>
            <a:ext cx="7126060" cy="4393982"/>
          </a:xfrm>
        </p:spPr>
        <p:txBody>
          <a:bodyPr>
            <a:normAutofit fontScale="77500" lnSpcReduction="20000"/>
          </a:bodyPr>
          <a:lstStyle/>
          <a:p>
            <a:pPr marL="0" indent="0" algn="just">
              <a:lnSpc>
                <a:spcPct val="100000"/>
              </a:lnSpc>
              <a:spcBef>
                <a:spcPts val="0"/>
              </a:spcBef>
              <a:buNone/>
            </a:pPr>
            <a:r>
              <a:rPr lang="it-IT" dirty="0"/>
              <a:t>Il </a:t>
            </a:r>
            <a:r>
              <a:rPr lang="it-IT" b="1" dirty="0"/>
              <a:t>coronavirus </a:t>
            </a:r>
            <a:r>
              <a:rPr lang="it-IT" b="1" dirty="0">
                <a:solidFill>
                  <a:srgbClr val="C00000"/>
                </a:solidFill>
              </a:rPr>
              <a:t>SARS-Cov-2</a:t>
            </a:r>
            <a:r>
              <a:rPr lang="it-IT" dirty="0"/>
              <a:t> causa una malattia, denominata dall’OMS </a:t>
            </a:r>
            <a:r>
              <a:rPr lang="it-IT" dirty="0">
                <a:solidFill>
                  <a:schemeClr val="accent1">
                    <a:lumMod val="75000"/>
                  </a:schemeClr>
                </a:solidFill>
              </a:rPr>
              <a:t>“</a:t>
            </a:r>
            <a:r>
              <a:rPr lang="it-IT" b="1" dirty="0">
                <a:solidFill>
                  <a:schemeClr val="accent1">
                    <a:lumMod val="75000"/>
                  </a:schemeClr>
                </a:solidFill>
              </a:rPr>
              <a:t>COVID-19</a:t>
            </a:r>
            <a:r>
              <a:rPr lang="it-IT" dirty="0"/>
              <a:t>”, caratterizzata da febbre, tosse e disturbi respiratori con manifestazioni cliniche che vanno dal comune raffreddore alla polmonite grave con sindrome da distress respiratorio, shock settico e insufficienza multiorgano. Nella maggior parte dei casi (circa l'80%) finora riportati si manifesta in forma  paucisintomatica o lieve.</a:t>
            </a:r>
          </a:p>
          <a:p>
            <a:pPr marL="0" indent="0" algn="just">
              <a:lnSpc>
                <a:spcPct val="100000"/>
              </a:lnSpc>
              <a:spcBef>
                <a:spcPts val="0"/>
              </a:spcBef>
              <a:buNone/>
            </a:pPr>
            <a:endParaRPr lang="it-IT" sz="1300" b="1" dirty="0">
              <a:solidFill>
                <a:srgbClr val="C00000"/>
              </a:solidFill>
            </a:endParaRPr>
          </a:p>
          <a:p>
            <a:pPr marL="0" indent="0" algn="just">
              <a:lnSpc>
                <a:spcPct val="100000"/>
              </a:lnSpc>
              <a:spcBef>
                <a:spcPts val="0"/>
              </a:spcBef>
              <a:buNone/>
            </a:pPr>
            <a:r>
              <a:rPr lang="it-IT" b="1" dirty="0">
                <a:solidFill>
                  <a:srgbClr val="C00000"/>
                </a:solidFill>
              </a:rPr>
              <a:t>SARS-Cov-2</a:t>
            </a:r>
            <a:r>
              <a:rPr lang="it-IT" dirty="0"/>
              <a:t> </a:t>
            </a:r>
            <a:r>
              <a:rPr lang="it-IT" b="1" dirty="0"/>
              <a:t>colpisce più gravemente gli over 65</a:t>
            </a:r>
            <a:r>
              <a:rPr lang="it-IT" dirty="0"/>
              <a:t> con pregressa patologia cardiovascolare, patologia respiratoria cronica, diabete.  La mortalità aumenta con l'età. </a:t>
            </a:r>
          </a:p>
          <a:p>
            <a:pPr marL="0" indent="0" algn="just">
              <a:lnSpc>
                <a:spcPct val="100000"/>
              </a:lnSpc>
              <a:spcBef>
                <a:spcPts val="0"/>
              </a:spcBef>
              <a:buNone/>
            </a:pPr>
            <a:endParaRPr lang="it-IT" sz="1100" b="1" dirty="0">
              <a:solidFill>
                <a:srgbClr val="C00000"/>
              </a:solidFill>
            </a:endParaRPr>
          </a:p>
          <a:p>
            <a:pPr marL="0" indent="0" algn="just">
              <a:lnSpc>
                <a:spcPct val="100000"/>
              </a:lnSpc>
              <a:spcBef>
                <a:spcPts val="0"/>
              </a:spcBef>
              <a:buNone/>
            </a:pPr>
            <a:r>
              <a:rPr lang="it-IT" dirty="0"/>
              <a:t>Le </a:t>
            </a:r>
            <a:r>
              <a:rPr lang="it-IT" b="1" dirty="0"/>
              <a:t>strutture residenziali  per anziani sono contesti particolarmente esposti al rischio</a:t>
            </a:r>
            <a:r>
              <a:rPr lang="it-IT" dirty="0"/>
              <a:t> di infezione da coronavirus SARS-Cov-2, poiché i residenti, oltre ad avere i fattori di rischio sopra riportati,  sono generalmente più vulnerabili alle infezioni rispetto alla popolazione generale.</a:t>
            </a:r>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06C759AF-2502-7941-90D0-8B6730C7F9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78548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rgbClr val="C00000"/>
          </a:solidFill>
        </p:spPr>
        <p:txBody>
          <a:bodyPr>
            <a:normAutofit/>
          </a:bodyPr>
          <a:lstStyle/>
          <a:p>
            <a:r>
              <a:rPr lang="it-IT" sz="3600" b="1" dirty="0">
                <a:solidFill>
                  <a:schemeClr val="bg1"/>
                </a:solidFill>
              </a:rPr>
              <a:t>14 – INTERVENTI: ammissione di nuovi ospiti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Autofit/>
          </a:bodyPr>
          <a:lstStyle/>
          <a:p>
            <a:pPr marL="0" indent="0" algn="just">
              <a:lnSpc>
                <a:spcPct val="100000"/>
              </a:lnSpc>
              <a:spcBef>
                <a:spcPts val="400"/>
              </a:spcBef>
              <a:buNone/>
            </a:pPr>
            <a:r>
              <a:rPr lang="it-IT" dirty="0"/>
              <a:t>Si suggerisce, in attesa di indicazioni dalla letteratura e dalla prassi e se la struttura ne ha la possibilità, di </a:t>
            </a:r>
            <a:r>
              <a:rPr lang="it-IT" dirty="0">
                <a:solidFill>
                  <a:srgbClr val="C00000"/>
                </a:solidFill>
              </a:rPr>
              <a:t>accogliere i nuovi ospiti COVID-19 in un nucleo (area, piano) dedicato, evitando il contatto con gli altri ospiti già residenti</a:t>
            </a:r>
            <a:r>
              <a:rPr lang="it-IT" dirty="0"/>
              <a:t>. </a:t>
            </a:r>
          </a:p>
          <a:p>
            <a:pPr marL="0" indent="0" algn="just">
              <a:lnSpc>
                <a:spcPct val="100000"/>
              </a:lnSpc>
              <a:spcBef>
                <a:spcPts val="400"/>
              </a:spcBef>
              <a:buNone/>
            </a:pPr>
            <a:endParaRPr lang="it-IT" dirty="0"/>
          </a:p>
          <a:p>
            <a:pPr marL="0" indent="0" algn="just">
              <a:lnSpc>
                <a:spcPct val="100000"/>
              </a:lnSpc>
              <a:spcBef>
                <a:spcPts val="400"/>
              </a:spcBef>
              <a:buNone/>
            </a:pPr>
            <a:r>
              <a:rPr lang="it-IT" dirty="0"/>
              <a:t>Per gli operatori addetti alla cura e assistenza saranno adottate le stesse precauzioni descritte al punto 7.</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2422023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4036422" y="1709738"/>
            <a:ext cx="7550331" cy="2852737"/>
          </a:xfrm>
          <a:noFill/>
        </p:spPr>
        <p:txBody>
          <a:bodyPr>
            <a:normAutofit/>
          </a:bodyPr>
          <a:lstStyle/>
          <a:p>
            <a:r>
              <a:rPr lang="it-IT" sz="3600" b="1" dirty="0">
                <a:solidFill>
                  <a:srgbClr val="C00000"/>
                </a:solidFill>
                <a:latin typeface="+mn-lt"/>
              </a:rPr>
              <a:t>ALLEGATO 1 - </a:t>
            </a:r>
            <a:r>
              <a:rPr lang="it-IT" sz="3600" b="1" dirty="0">
                <a:solidFill>
                  <a:schemeClr val="accent1">
                    <a:lumMod val="75000"/>
                  </a:schemeClr>
                </a:solidFill>
                <a:latin typeface="+mn-lt"/>
              </a:rPr>
              <a:t>Procedure per la sanificazione ambientale</a:t>
            </a:r>
            <a:br>
              <a:rPr lang="it-IT" sz="3600" b="1" dirty="0">
                <a:solidFill>
                  <a:schemeClr val="accent1">
                    <a:lumMod val="75000"/>
                  </a:schemeClr>
                </a:solidFill>
                <a:latin typeface="+mn-lt"/>
              </a:rPr>
            </a:br>
            <a:br>
              <a:rPr lang="it-IT" sz="3600" b="1" dirty="0">
                <a:solidFill>
                  <a:schemeClr val="accent1">
                    <a:lumMod val="75000"/>
                  </a:schemeClr>
                </a:solidFill>
                <a:latin typeface="+mn-lt"/>
              </a:rPr>
            </a:br>
            <a:endParaRPr lang="it-IT" sz="3600" b="1" dirty="0">
              <a:solidFill>
                <a:srgbClr val="C00000"/>
              </a:solidFill>
              <a:latin typeface="+mn-lt"/>
            </a:endParaRP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pic>
        <p:nvPicPr>
          <p:cNvPr id="21" name="Immagine 20">
            <a:extLst>
              <a:ext uri="{FF2B5EF4-FFF2-40B4-BE49-F238E27FC236}">
                <a16:creationId xmlns:a16="http://schemas.microsoft.com/office/drawing/2014/main" id="{ACB73968-6A44-4333-B9D9-79A3CB2908DF}"/>
              </a:ext>
            </a:extLst>
          </p:cNvPr>
          <p:cNvPicPr>
            <a:picLocks noChangeAspect="1"/>
          </p:cNvPicPr>
          <p:nvPr/>
        </p:nvPicPr>
        <p:blipFill rotWithShape="1">
          <a:blip r:embed="rId3"/>
          <a:srcRect l="7817" r="25638" b="1"/>
          <a:stretch/>
        </p:blipFill>
        <p:spPr>
          <a:xfrm>
            <a:off x="317062" y="170973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spTree>
    <p:extLst>
      <p:ext uri="{BB962C8B-B14F-4D97-AF65-F5344CB8AC3E}">
        <p14:creationId xmlns:p14="http://schemas.microsoft.com/office/powerpoint/2010/main" val="3383003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7" y="908831"/>
            <a:ext cx="10867245" cy="4659956"/>
          </a:xfrm>
        </p:spPr>
        <p:txBody>
          <a:bodyPr>
            <a:noAutofit/>
          </a:bodyPr>
          <a:lstStyle/>
          <a:p>
            <a:pPr marL="0" indent="0" algn="just">
              <a:lnSpc>
                <a:spcPct val="100000"/>
              </a:lnSpc>
              <a:spcBef>
                <a:spcPts val="0"/>
              </a:spcBef>
              <a:buNone/>
            </a:pPr>
            <a:r>
              <a:rPr lang="it-IT" sz="2200" dirty="0"/>
              <a:t>In letteratura diverse evidenze hanno dimostrato che i coronavirus, inclusi i virus responsabili della SARS e della MERS, possono persistere sulle superfici inanimate in condizioni ottimali di umidità e temperature fino a 9 giorni. Un ruolo delle superfici contaminate nella trasmissione intraospedaliera di infezioni dovute ai suddetti virus è pertanto ritenuto possibile, anche se non dimostrato. </a:t>
            </a:r>
          </a:p>
          <a:p>
            <a:pPr marL="0" indent="0" algn="just">
              <a:lnSpc>
                <a:spcPct val="100000"/>
              </a:lnSpc>
              <a:spcBef>
                <a:spcPts val="0"/>
              </a:spcBef>
              <a:buNone/>
            </a:pPr>
            <a:endParaRPr lang="it-IT" sz="2200" dirty="0"/>
          </a:p>
          <a:p>
            <a:pPr marL="0" indent="0" algn="just">
              <a:lnSpc>
                <a:spcPct val="100000"/>
              </a:lnSpc>
              <a:spcBef>
                <a:spcPts val="0"/>
              </a:spcBef>
              <a:buNone/>
            </a:pPr>
            <a:r>
              <a:rPr lang="it-IT" sz="2200" dirty="0"/>
              <a:t>Allo stesso tempo le evidenze disponibili hanno dimostrato che i suddetti virus </a:t>
            </a:r>
            <a:r>
              <a:rPr lang="it-IT" sz="2200" b="1" dirty="0">
                <a:solidFill>
                  <a:schemeClr val="accent1">
                    <a:lumMod val="75000"/>
                  </a:schemeClr>
                </a:solidFill>
              </a:rPr>
              <a:t>sono efficacemente inattivati da adeguate procedure di sanificazione che includano l’utilizzo dei comuni disinfettanti di uso ospedaliero, </a:t>
            </a:r>
            <a:r>
              <a:rPr lang="it-IT" sz="2200" dirty="0"/>
              <a:t>quali ipoclorito di sodio (0.1% -0,5%), etanolo (62-71%) o perossido di idrogeno (0.5%), per un tempo di contatto pari ad 1 minuto.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0930788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67124" y="1232009"/>
            <a:ext cx="10821988" cy="4393982"/>
          </a:xfrm>
        </p:spPr>
        <p:txBody>
          <a:bodyPr>
            <a:normAutofit/>
          </a:bodyPr>
          <a:lstStyle/>
          <a:p>
            <a:pPr marL="0" indent="0" algn="just">
              <a:lnSpc>
                <a:spcPct val="100000"/>
              </a:lnSpc>
              <a:spcBef>
                <a:spcPts val="400"/>
              </a:spcBef>
              <a:buNone/>
            </a:pPr>
            <a:endParaRPr lang="it-IT" dirty="0"/>
          </a:p>
          <a:p>
            <a:pPr marL="0" indent="0" algn="just">
              <a:lnSpc>
                <a:spcPct val="100000"/>
              </a:lnSpc>
              <a:spcBef>
                <a:spcPts val="400"/>
              </a:spcBef>
              <a:buNone/>
            </a:pPr>
            <a:r>
              <a:rPr lang="it-IT" b="1" dirty="0">
                <a:solidFill>
                  <a:schemeClr val="accent1">
                    <a:lumMod val="75000"/>
                  </a:schemeClr>
                </a:solidFill>
              </a:rPr>
              <a:t>Pertanto, in accordo con quanto suggerito dall’OMS sono procedure efficaci e sufficienti </a:t>
            </a:r>
            <a:r>
              <a:rPr lang="it-IT" dirty="0"/>
              <a:t>una pulizia accurata delle superfici ambientali con acqua e detergente seguita dall’applicazione di disinfettanti comunemente usati a livello ospedaliero (come l'ipoclorito di sodio).</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010402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993828" y="562448"/>
            <a:ext cx="9809153" cy="4990863"/>
          </a:xfrm>
        </p:spPr>
        <p:txBody>
          <a:bodyPr>
            <a:noAutofit/>
          </a:bodyPr>
          <a:lstStyle/>
          <a:p>
            <a:pPr marL="0" indent="0" algn="just">
              <a:lnSpc>
                <a:spcPct val="120000"/>
              </a:lnSpc>
              <a:spcBef>
                <a:spcPts val="0"/>
              </a:spcBef>
              <a:buNone/>
            </a:pPr>
            <a:r>
              <a:rPr lang="it-IT" b="1" dirty="0">
                <a:solidFill>
                  <a:schemeClr val="accent1">
                    <a:lumMod val="75000"/>
                  </a:schemeClr>
                </a:solidFill>
              </a:rPr>
              <a:t>Protezione degli operatori addetti alla sanificazione ambientale </a:t>
            </a:r>
          </a:p>
          <a:p>
            <a:pPr marL="0" indent="0" algn="just">
              <a:lnSpc>
                <a:spcPct val="100000"/>
              </a:lnSpc>
              <a:spcBef>
                <a:spcPts val="0"/>
              </a:spcBef>
              <a:buNone/>
            </a:pPr>
            <a:endParaRPr lang="it-IT" sz="2400" b="1" dirty="0">
              <a:solidFill>
                <a:schemeClr val="accent1">
                  <a:lumMod val="75000"/>
                </a:schemeClr>
              </a:solidFill>
            </a:endParaRPr>
          </a:p>
          <a:p>
            <a:pPr marL="0" indent="0" algn="just">
              <a:lnSpc>
                <a:spcPct val="100000"/>
              </a:lnSpc>
              <a:spcBef>
                <a:spcPts val="0"/>
              </a:spcBef>
              <a:buNone/>
            </a:pPr>
            <a:r>
              <a:rPr lang="it-IT" sz="2400" dirty="0"/>
              <a:t>Il personale addetto alla sanificazione deve essere formato e dotato dei seguenti DPI: </a:t>
            </a:r>
          </a:p>
          <a:p>
            <a:pPr marL="0" indent="0" algn="just">
              <a:lnSpc>
                <a:spcPct val="100000"/>
              </a:lnSpc>
              <a:spcBef>
                <a:spcPts val="0"/>
              </a:spcBef>
              <a:buNone/>
            </a:pPr>
            <a:endParaRPr lang="it-IT" sz="2400" dirty="0"/>
          </a:p>
          <a:p>
            <a:pPr marL="0" algn="just">
              <a:lnSpc>
                <a:spcPct val="100000"/>
              </a:lnSpc>
              <a:spcBef>
                <a:spcPts val="0"/>
              </a:spcBef>
            </a:pPr>
            <a:r>
              <a:rPr lang="it-IT" sz="2400" dirty="0"/>
              <a:t>Mascherina chirurgica </a:t>
            </a:r>
          </a:p>
          <a:p>
            <a:pPr marL="0" algn="just">
              <a:lnSpc>
                <a:spcPct val="100000"/>
              </a:lnSpc>
              <a:spcBef>
                <a:spcPts val="0"/>
              </a:spcBef>
            </a:pPr>
            <a:r>
              <a:rPr lang="it-IT" sz="2400" dirty="0"/>
              <a:t>Camice/grembiule monouso </a:t>
            </a:r>
          </a:p>
          <a:p>
            <a:pPr marL="0" algn="just">
              <a:lnSpc>
                <a:spcPct val="100000"/>
              </a:lnSpc>
              <a:spcBef>
                <a:spcPts val="0"/>
              </a:spcBef>
            </a:pPr>
            <a:r>
              <a:rPr lang="it-IT" sz="2400" dirty="0"/>
              <a:t>Guanti spessi </a:t>
            </a:r>
          </a:p>
          <a:p>
            <a:pPr marL="0" algn="just">
              <a:lnSpc>
                <a:spcPct val="100000"/>
              </a:lnSpc>
              <a:spcBef>
                <a:spcPts val="0"/>
              </a:spcBef>
            </a:pPr>
            <a:r>
              <a:rPr lang="it-IT" sz="2400" dirty="0"/>
              <a:t>Scarpe da lavoro chiuse</a:t>
            </a:r>
          </a:p>
          <a:p>
            <a:pPr marL="0" algn="just">
              <a:lnSpc>
                <a:spcPct val="100000"/>
              </a:lnSpc>
              <a:spcBef>
                <a:spcPts val="0"/>
              </a:spcBef>
            </a:pPr>
            <a:endParaRPr lang="it-IT" sz="2400" dirty="0"/>
          </a:p>
          <a:p>
            <a:pPr marL="0" indent="0" algn="just">
              <a:lnSpc>
                <a:spcPct val="100000"/>
              </a:lnSpc>
              <a:spcBef>
                <a:spcPts val="0"/>
              </a:spcBef>
              <a:buNone/>
            </a:pPr>
            <a:r>
              <a:rPr lang="it-IT" sz="2400" dirty="0"/>
              <a:t>Durante la sanificazione della stanza di degenza l’ospite deve indossare una mascherina chirurgica, se le condizioni cliniche lo consentono.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9184371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575817" y="1373010"/>
            <a:ext cx="11076251" cy="4659956"/>
          </a:xfrm>
        </p:spPr>
        <p:txBody>
          <a:bodyPr>
            <a:normAutofit fontScale="92500" lnSpcReduction="20000"/>
          </a:bodyPr>
          <a:lstStyle/>
          <a:p>
            <a:pPr marL="0" indent="0" algn="just">
              <a:lnSpc>
                <a:spcPct val="120000"/>
              </a:lnSpc>
              <a:spcBef>
                <a:spcPts val="0"/>
              </a:spcBef>
              <a:buNone/>
            </a:pPr>
            <a:r>
              <a:rPr lang="it-IT" sz="3300" b="1" dirty="0">
                <a:solidFill>
                  <a:schemeClr val="accent1">
                    <a:lumMod val="75000"/>
                  </a:schemeClr>
                </a:solidFill>
              </a:rPr>
              <a:t>Frequenza della sanificazione </a:t>
            </a:r>
          </a:p>
          <a:p>
            <a:pPr marL="0" indent="0" algn="just">
              <a:lnSpc>
                <a:spcPct val="120000"/>
              </a:lnSpc>
              <a:spcBef>
                <a:spcPts val="0"/>
              </a:spcBef>
              <a:buNone/>
            </a:pPr>
            <a:r>
              <a:rPr lang="it-IT" dirty="0"/>
              <a:t>La </a:t>
            </a:r>
            <a:r>
              <a:rPr lang="it-IT" b="1" dirty="0"/>
              <a:t>stanza di isolamento/la stanza di degenza dovrà essere sanificata almeno una volta al giorno</a:t>
            </a:r>
            <a:r>
              <a:rPr lang="it-IT" dirty="0"/>
              <a:t>, al più presto in caso di spandimenti evidenti e in caso di procedure che producano aerosol, da personale con protezione DPI. </a:t>
            </a:r>
          </a:p>
          <a:p>
            <a:pPr marL="0" indent="0" algn="just">
              <a:lnSpc>
                <a:spcPct val="120000"/>
              </a:lnSpc>
              <a:spcBef>
                <a:spcPts val="0"/>
              </a:spcBef>
              <a:buNone/>
            </a:pPr>
            <a:endParaRPr lang="it-IT" b="1" dirty="0">
              <a:solidFill>
                <a:srgbClr val="0070C0"/>
              </a:solidFill>
            </a:endParaRPr>
          </a:p>
          <a:p>
            <a:pPr marL="0" indent="0" algn="just">
              <a:lnSpc>
                <a:spcPct val="120000"/>
              </a:lnSpc>
              <a:spcBef>
                <a:spcPts val="0"/>
              </a:spcBef>
              <a:buNone/>
            </a:pPr>
            <a:r>
              <a:rPr lang="it-IT" sz="3300" b="1" dirty="0">
                <a:solidFill>
                  <a:schemeClr val="accent1">
                    <a:lumMod val="75000"/>
                  </a:schemeClr>
                </a:solidFill>
              </a:rPr>
              <a:t>Attrezzature per la sanificazione </a:t>
            </a:r>
          </a:p>
          <a:p>
            <a:pPr marL="0" indent="0">
              <a:lnSpc>
                <a:spcPct val="120000"/>
              </a:lnSpc>
              <a:spcBef>
                <a:spcPts val="0"/>
              </a:spcBef>
              <a:buNone/>
            </a:pPr>
            <a:r>
              <a:rPr lang="it-IT" dirty="0"/>
              <a:t>Per la sanificazione ambientale è necessario utilizzare attrezzature dedicate o monouso.</a:t>
            </a:r>
            <a:br>
              <a:rPr lang="it-IT" dirty="0"/>
            </a:br>
            <a:r>
              <a:rPr lang="it-IT" dirty="0"/>
              <a:t>Le attrezzature riutilizzabili devono essere decontaminate dopo l'uso con un disinfettante a base di cloro.</a:t>
            </a:r>
            <a:br>
              <a:rPr lang="it-IT" dirty="0"/>
            </a:br>
            <a:r>
              <a:rPr lang="it-IT" dirty="0"/>
              <a:t>Il carrello di pulizia non deve entrare nella stanza.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5950905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612785" y="836023"/>
            <a:ext cx="10529832" cy="5185954"/>
          </a:xfrm>
        </p:spPr>
        <p:txBody>
          <a:bodyPr>
            <a:noAutofit/>
          </a:bodyPr>
          <a:lstStyle/>
          <a:p>
            <a:pPr marL="0" indent="0" algn="just">
              <a:lnSpc>
                <a:spcPct val="100000"/>
              </a:lnSpc>
              <a:spcBef>
                <a:spcPts val="0"/>
              </a:spcBef>
              <a:buNone/>
            </a:pPr>
            <a:r>
              <a:rPr lang="it-IT" sz="2400" b="1" dirty="0">
                <a:solidFill>
                  <a:schemeClr val="accent1">
                    <a:lumMod val="75000"/>
                  </a:schemeClr>
                </a:solidFill>
              </a:rPr>
              <a:t>Gestione dei rifiuti </a:t>
            </a:r>
          </a:p>
          <a:p>
            <a:pPr marL="0" indent="0" algn="just">
              <a:lnSpc>
                <a:spcPct val="100000"/>
              </a:lnSpc>
              <a:spcBef>
                <a:spcPts val="0"/>
              </a:spcBef>
              <a:buNone/>
            </a:pPr>
            <a:r>
              <a:rPr lang="it-IT" sz="2400" dirty="0"/>
              <a:t>I rifiuti generati nella cura dell’ospite sospetto COVID-19 devono essere trattati ed eliminati come materiale infetto categoria B (UN3291). </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b="1" dirty="0">
                <a:solidFill>
                  <a:schemeClr val="accent1">
                    <a:lumMod val="75000"/>
                  </a:schemeClr>
                </a:solidFill>
              </a:rPr>
              <a:t>Lavaggio delle stoviglie e degli indumenti dell’ospite </a:t>
            </a:r>
          </a:p>
          <a:p>
            <a:pPr marL="0" indent="0" algn="just">
              <a:lnSpc>
                <a:spcPct val="100000"/>
              </a:lnSpc>
              <a:spcBef>
                <a:spcPts val="0"/>
              </a:spcBef>
              <a:buNone/>
            </a:pPr>
            <a:r>
              <a:rPr lang="it-IT" sz="2400" dirty="0"/>
              <a:t>Non sono necessarie stoviglie o utensili da cucina usa e getta: le stoviglie e le posate utilizzate dall’ospite possono essere lavate in lavastoviglie.</a:t>
            </a:r>
          </a:p>
          <a:p>
            <a:pPr marL="0" indent="0" algn="just">
              <a:lnSpc>
                <a:spcPct val="100000"/>
              </a:lnSpc>
              <a:spcBef>
                <a:spcPts val="0"/>
              </a:spcBef>
              <a:buNone/>
            </a:pPr>
            <a:endParaRPr lang="it-IT" sz="2400" dirty="0"/>
          </a:p>
          <a:p>
            <a:pPr marL="0" indent="0" algn="just">
              <a:lnSpc>
                <a:spcPct val="100000"/>
              </a:lnSpc>
              <a:spcBef>
                <a:spcPts val="0"/>
              </a:spcBef>
              <a:buNone/>
            </a:pPr>
            <a:r>
              <a:rPr lang="it-IT" sz="2400" dirty="0"/>
              <a:t>Non è richiesto alcun trattamento speciale per gli indumenti indossati dall’ospite che dovranno essere rimossi dalla stanza ponendoli in un sacchetto di plastica che va chiuso all'interno della stanza stessa. Gli abiti non devono essere scossi e si consiglia di lavarli con un ciclo completo a una temperatura compresa tra 60 e 90 gradi.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791436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3803374" y="1709738"/>
            <a:ext cx="7544076" cy="2852737"/>
          </a:xfrm>
          <a:noFill/>
        </p:spPr>
        <p:txBody>
          <a:bodyPr>
            <a:normAutofit/>
          </a:bodyPr>
          <a:lstStyle/>
          <a:p>
            <a:pPr algn="just"/>
            <a:r>
              <a:rPr lang="it-IT" sz="3600" b="1" dirty="0">
                <a:solidFill>
                  <a:schemeClr val="accent1">
                    <a:lumMod val="75000"/>
                  </a:schemeClr>
                </a:solidFill>
                <a:latin typeface="+mn-lt"/>
              </a:rPr>
              <a:t>ALLEGATO 2 - </a:t>
            </a:r>
            <a:r>
              <a:rPr lang="it-IT" sz="3600" b="1" dirty="0">
                <a:solidFill>
                  <a:srgbClr val="C00000"/>
                </a:solidFill>
                <a:latin typeface="+mn-lt"/>
              </a:rPr>
              <a:t>Procedure di vestizione svestizione dei Dispositivi di Protezione Individuale (DPI) e indicazioni per un utilizzo razionale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pic>
        <p:nvPicPr>
          <p:cNvPr id="21" name="Immagine 20">
            <a:extLst>
              <a:ext uri="{FF2B5EF4-FFF2-40B4-BE49-F238E27FC236}">
                <a16:creationId xmlns:a16="http://schemas.microsoft.com/office/drawing/2014/main" id="{ACB73968-6A44-4333-B9D9-79A3CB2908DF}"/>
              </a:ext>
            </a:extLst>
          </p:cNvPr>
          <p:cNvPicPr>
            <a:picLocks noChangeAspect="1"/>
          </p:cNvPicPr>
          <p:nvPr/>
        </p:nvPicPr>
        <p:blipFill rotWithShape="1">
          <a:blip r:embed="rId3"/>
          <a:srcRect l="7817" r="25638" b="1"/>
          <a:stretch/>
        </p:blipFill>
        <p:spPr>
          <a:xfrm>
            <a:off x="317062" y="1709738"/>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spTree>
    <p:extLst>
      <p:ext uri="{BB962C8B-B14F-4D97-AF65-F5344CB8AC3E}">
        <p14:creationId xmlns:p14="http://schemas.microsoft.com/office/powerpoint/2010/main" val="2982947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665116" y="2135133"/>
            <a:ext cx="5181600" cy="3897833"/>
          </a:xfrm>
        </p:spPr>
        <p:txBody>
          <a:bodyPr>
            <a:normAutofit/>
          </a:bodyPr>
          <a:lstStyle/>
          <a:p>
            <a:pPr marL="0" indent="0">
              <a:buNone/>
            </a:pPr>
            <a:r>
              <a:rPr lang="it-IT" sz="2400" dirty="0"/>
              <a:t>1 copricapo</a:t>
            </a:r>
          </a:p>
          <a:p>
            <a:pPr marL="0" indent="0" algn="just">
              <a:buNone/>
            </a:pPr>
            <a:r>
              <a:rPr lang="it-IT" sz="2400" dirty="0"/>
              <a:t>1 mascherina chirurgica (o il facciale filtrante FFP2/FFP3 se si devono eseguire procedure che potrebbero generare aerosol delle secrezioni del paziente)</a:t>
            </a:r>
          </a:p>
          <a:p>
            <a:pPr marL="0" indent="0">
              <a:buNone/>
            </a:pPr>
            <a:r>
              <a:rPr lang="it-IT" sz="2400" dirty="0"/>
              <a:t>1 visiera o 1 paio di occhiali di protezione</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309520" y="2135133"/>
            <a:ext cx="5181600" cy="4067650"/>
          </a:xfrm>
        </p:spPr>
        <p:txBody>
          <a:bodyPr>
            <a:noAutofit/>
          </a:bodyPr>
          <a:lstStyle/>
          <a:p>
            <a:pPr marL="0" indent="0">
              <a:buNone/>
            </a:pPr>
            <a:r>
              <a:rPr lang="it-IT" sz="2400" dirty="0"/>
              <a:t>3 paia di guanti monouso in nitrile o vinile</a:t>
            </a:r>
          </a:p>
          <a:p>
            <a:pPr marL="0" indent="0">
              <a:buNone/>
            </a:pPr>
            <a:r>
              <a:rPr lang="it-IT" sz="2400" dirty="0"/>
              <a:t>1 camice monouso idrorepellente</a:t>
            </a:r>
          </a:p>
          <a:p>
            <a:pPr marL="0" indent="0">
              <a:buNone/>
            </a:pPr>
            <a:r>
              <a:rPr lang="it-IT" sz="2400" dirty="0"/>
              <a:t>2 garze</a:t>
            </a:r>
          </a:p>
          <a:p>
            <a:pPr marL="0" indent="0">
              <a:buNone/>
            </a:pPr>
            <a:r>
              <a:rPr lang="it-IT" sz="2400" dirty="0"/>
              <a:t>1 vassoio contenitore pulito</a:t>
            </a:r>
          </a:p>
          <a:p>
            <a:pPr marL="0" indent="0">
              <a:buNone/>
            </a:pPr>
            <a:r>
              <a:rPr lang="it-IT" sz="2400" dirty="0"/>
              <a:t>1 erogatore di gel idroalcolico</a:t>
            </a:r>
          </a:p>
          <a:p>
            <a:pPr marL="0" indent="0">
              <a:buNone/>
            </a:pPr>
            <a:r>
              <a:rPr lang="it-IT" sz="2400" dirty="0"/>
              <a:t>1 soluzione disinfettante a base di  ipoclorito di sodio (0.1% -0,5%)</a:t>
            </a:r>
          </a:p>
          <a:p>
            <a:pPr marL="0" indent="0">
              <a:buNone/>
            </a:pPr>
            <a:endParaRPr lang="it-IT" sz="2000" dirty="0"/>
          </a:p>
          <a:p>
            <a:pPr marL="0" indent="0">
              <a:buNone/>
            </a:pPr>
            <a:endParaRPr lang="it-IT" sz="2400" dirty="0"/>
          </a:p>
          <a:p>
            <a:pPr marL="0" indent="0">
              <a:buNone/>
            </a:pPr>
            <a:endParaRPr lang="it-IT" sz="4000" dirty="0"/>
          </a:p>
          <a:p>
            <a:pPr marL="0" indent="0">
              <a:buNone/>
            </a:pPr>
            <a:endParaRPr lang="it-IT" sz="4000" dirty="0"/>
          </a:p>
          <a:p>
            <a:pPr marL="0" indent="0">
              <a:buNone/>
            </a:pPr>
            <a:endParaRPr lang="it-IT" sz="4000" dirty="0"/>
          </a:p>
          <a:p>
            <a:pPr marL="0" indent="0">
              <a:buNone/>
            </a:pPr>
            <a:endParaRPr lang="it-IT" sz="4000" dirty="0"/>
          </a:p>
          <a:p>
            <a:pPr marL="0" indent="0">
              <a:buNone/>
            </a:pPr>
            <a:endParaRPr lang="it-IT" sz="4000" dirty="0"/>
          </a:p>
          <a:p>
            <a:pPr marL="0" indent="0">
              <a:buNone/>
            </a:pPr>
            <a:r>
              <a:rPr lang="it-IT" sz="2400" dirty="0"/>
              <a:t>:</a:t>
            </a:r>
          </a:p>
          <a:p>
            <a:pPr marL="0" indent="0">
              <a:buNone/>
            </a:pPr>
            <a:endParaRPr lang="it-IT" sz="4000" dirty="0"/>
          </a:p>
          <a:p>
            <a:pPr marL="0" indent="0">
              <a:buNone/>
            </a:pPr>
            <a:r>
              <a:rPr lang="it-IT" sz="1800" dirty="0"/>
              <a:t>PREPARAZIONE</a:t>
            </a:r>
          </a:p>
          <a:p>
            <a:pPr marL="0" indent="0">
              <a:buNone/>
            </a:pPr>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838199" y="630514"/>
            <a:ext cx="10017035" cy="954107"/>
          </a:xfrm>
          <a:prstGeom prst="rect">
            <a:avLst/>
          </a:prstGeom>
          <a:solidFill>
            <a:schemeClr val="accent1"/>
          </a:solidFill>
        </p:spPr>
        <p:txBody>
          <a:bodyPr wrap="square" rtlCol="0">
            <a:spAutoFit/>
          </a:bodyPr>
          <a:lstStyle/>
          <a:p>
            <a:r>
              <a:rPr lang="it-IT" sz="2800" b="1" dirty="0">
                <a:solidFill>
                  <a:schemeClr val="bg1"/>
                </a:solidFill>
              </a:rPr>
              <a:t>Preparazione</a:t>
            </a:r>
          </a:p>
          <a:p>
            <a:r>
              <a:rPr lang="it-IT" sz="2800" dirty="0">
                <a:solidFill>
                  <a:schemeClr val="bg1"/>
                </a:solidFill>
              </a:rPr>
              <a:t>Predisporre su un piano di appoggio pulito:</a:t>
            </a:r>
          </a:p>
        </p:txBody>
      </p:sp>
    </p:spTree>
    <p:extLst>
      <p:ext uri="{BB962C8B-B14F-4D97-AF65-F5344CB8AC3E}">
        <p14:creationId xmlns:p14="http://schemas.microsoft.com/office/powerpoint/2010/main" val="709089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792015" y="1961927"/>
            <a:ext cx="5181600" cy="3897833"/>
          </a:xfrm>
        </p:spPr>
        <p:txBody>
          <a:bodyPr>
            <a:normAutofit/>
          </a:bodyPr>
          <a:lstStyle/>
          <a:p>
            <a:pPr marL="457200" indent="-457200" algn="just">
              <a:buClr>
                <a:schemeClr val="accent1">
                  <a:lumMod val="75000"/>
                </a:schemeClr>
              </a:buClr>
              <a:buFont typeface="+mj-lt"/>
              <a:buAutoNum type="arabicPeriod"/>
            </a:pPr>
            <a:r>
              <a:rPr lang="it-IT" sz="2400" dirty="0"/>
              <a:t>Togliere ogni monile e oggetto personale. </a:t>
            </a:r>
          </a:p>
          <a:p>
            <a:pPr marL="457200" indent="-457200" algn="just">
              <a:buClr>
                <a:schemeClr val="accent1">
                  <a:lumMod val="75000"/>
                </a:schemeClr>
              </a:buClr>
              <a:buFont typeface="+mj-lt"/>
              <a:buAutoNum type="arabicPeriod"/>
            </a:pPr>
            <a:r>
              <a:rPr lang="it-IT" sz="2400" dirty="0"/>
              <a:t>Praticare l’igiene delle mani con acqua e sapone o gel idroalcolico; </a:t>
            </a:r>
          </a:p>
          <a:p>
            <a:pPr marL="457200" indent="-457200" algn="just">
              <a:buClr>
                <a:schemeClr val="accent1">
                  <a:lumMod val="75000"/>
                </a:schemeClr>
              </a:buClr>
              <a:buFont typeface="+mj-lt"/>
              <a:buAutoNum type="arabicPeriod"/>
            </a:pPr>
            <a:r>
              <a:rPr lang="it-IT" sz="2400" dirty="0"/>
              <a:t>Indossare il copricapo</a:t>
            </a:r>
          </a:p>
          <a:p>
            <a:pPr marL="457200" indent="-457200" algn="just">
              <a:buClr>
                <a:schemeClr val="accent1">
                  <a:lumMod val="75000"/>
                </a:schemeClr>
              </a:buClr>
              <a:buFont typeface="+mj-lt"/>
              <a:buAutoNum type="arabicPeriod"/>
            </a:pPr>
            <a:r>
              <a:rPr lang="it-IT" sz="2400" dirty="0"/>
              <a:t>Indossare la mascherina chirurgica (o il facciale filtrante senza incrociare gli elastici e modellare lo stringinaso)</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349015" y="1961927"/>
            <a:ext cx="5181600" cy="4067650"/>
          </a:xfrm>
        </p:spPr>
        <p:txBody>
          <a:bodyPr>
            <a:noAutofit/>
          </a:bodyPr>
          <a:lstStyle/>
          <a:p>
            <a:pPr marL="457200" indent="-457200">
              <a:buClr>
                <a:schemeClr val="accent1">
                  <a:lumMod val="75000"/>
                </a:schemeClr>
              </a:buClr>
              <a:buFont typeface="+mj-lt"/>
              <a:buAutoNum type="arabicPeriod" startAt="4"/>
            </a:pPr>
            <a:r>
              <a:rPr lang="it-IT" sz="2400" dirty="0"/>
              <a:t>Indossare la visiera o gli occhiali di protezione </a:t>
            </a:r>
          </a:p>
          <a:p>
            <a:pPr marL="457200" indent="-457200">
              <a:buClr>
                <a:schemeClr val="accent1">
                  <a:lumMod val="75000"/>
                </a:schemeClr>
              </a:buClr>
              <a:buFont typeface="+mj-lt"/>
              <a:buAutoNum type="arabicPeriod" startAt="4"/>
            </a:pPr>
            <a:r>
              <a:rPr lang="it-IT" sz="2400" dirty="0"/>
              <a:t>Ripetere il lavaggio delle mani con il gel idroalcolico</a:t>
            </a:r>
          </a:p>
          <a:p>
            <a:pPr marL="457200" indent="-457200">
              <a:buClr>
                <a:schemeClr val="accent1">
                  <a:lumMod val="75000"/>
                </a:schemeClr>
              </a:buClr>
              <a:buFont typeface="+mj-lt"/>
              <a:buAutoNum type="arabicPeriod" startAt="4"/>
            </a:pPr>
            <a:r>
              <a:rPr lang="it-IT" sz="2400" dirty="0"/>
              <a:t>Indossare un primo paio di guanti; </a:t>
            </a:r>
          </a:p>
          <a:p>
            <a:pPr marL="457200" indent="-457200">
              <a:buClr>
                <a:schemeClr val="accent1">
                  <a:lumMod val="75000"/>
                </a:schemeClr>
              </a:buClr>
              <a:buFont typeface="+mj-lt"/>
              <a:buAutoNum type="arabicPeriod" startAt="4"/>
            </a:pPr>
            <a:r>
              <a:rPr lang="it-IT" sz="2400" dirty="0"/>
              <a:t>Indossare sopra la divisa il camice monouso idrorepellente; </a:t>
            </a:r>
          </a:p>
          <a:p>
            <a:pPr marL="457200" indent="-457200">
              <a:buClr>
                <a:schemeClr val="accent1">
                  <a:lumMod val="75000"/>
                </a:schemeClr>
              </a:buClr>
              <a:buFont typeface="+mj-lt"/>
              <a:buAutoNum type="arabicPeriod" startAt="4"/>
            </a:pPr>
            <a:r>
              <a:rPr lang="it-IT" sz="2400" dirty="0"/>
              <a:t>Indossare secondo paio di guanti.</a:t>
            </a:r>
          </a:p>
          <a:p>
            <a:endParaRPr lang="it-IT" sz="2000" dirty="0"/>
          </a:p>
          <a:p>
            <a:endParaRPr lang="it-IT" sz="2400" dirty="0"/>
          </a:p>
          <a:p>
            <a:endParaRPr lang="it-IT" sz="4000" dirty="0"/>
          </a:p>
          <a:p>
            <a:endParaRPr lang="it-IT" sz="4000" dirty="0"/>
          </a:p>
          <a:p>
            <a:endParaRPr lang="it-IT" sz="4000" dirty="0"/>
          </a:p>
          <a:p>
            <a:endParaRPr lang="it-IT" sz="4000" dirty="0"/>
          </a:p>
          <a:p>
            <a:endParaRPr lang="it-IT" sz="4000" dirty="0"/>
          </a:p>
          <a:p>
            <a:r>
              <a:rPr lang="it-IT" sz="2400" dirty="0"/>
              <a:t>:</a:t>
            </a:r>
          </a:p>
          <a:p>
            <a:endParaRPr lang="it-IT" sz="4000" dirty="0"/>
          </a:p>
          <a:p>
            <a:r>
              <a:rPr lang="it-IT" sz="1800" dirty="0"/>
              <a:t>PREPARAZIONE</a:t>
            </a:r>
          </a:p>
          <a:p>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896518" y="397349"/>
            <a:ext cx="10398965" cy="954107"/>
          </a:xfrm>
          <a:prstGeom prst="rect">
            <a:avLst/>
          </a:prstGeom>
          <a:solidFill>
            <a:schemeClr val="accent1"/>
          </a:solidFill>
        </p:spPr>
        <p:txBody>
          <a:bodyPr wrap="square" rtlCol="0">
            <a:spAutoFit/>
          </a:bodyPr>
          <a:lstStyle/>
          <a:p>
            <a:r>
              <a:rPr lang="it-IT" sz="2800" b="1" dirty="0">
                <a:solidFill>
                  <a:schemeClr val="bg1"/>
                </a:solidFill>
              </a:rPr>
              <a:t>Vestizione</a:t>
            </a:r>
          </a:p>
          <a:p>
            <a:r>
              <a:rPr lang="it-IT" sz="2800" dirty="0">
                <a:solidFill>
                  <a:schemeClr val="bg1"/>
                </a:solidFill>
              </a:rPr>
              <a:t>rispettare la sequenza di seguito indicata</a:t>
            </a:r>
          </a:p>
        </p:txBody>
      </p:sp>
    </p:spTree>
    <p:extLst>
      <p:ext uri="{BB962C8B-B14F-4D97-AF65-F5344CB8AC3E}">
        <p14:creationId xmlns:p14="http://schemas.microsoft.com/office/powerpoint/2010/main" val="194273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p:spPr>
        <p:txBody>
          <a:bodyPr>
            <a:normAutofit/>
          </a:bodyPr>
          <a:lstStyle/>
          <a:p>
            <a:r>
              <a:rPr lang="it-IT" sz="3600" b="1" dirty="0">
                <a:solidFill>
                  <a:schemeClr val="accent1">
                    <a:lumMod val="75000"/>
                  </a:schemeClr>
                </a:solidFill>
              </a:rPr>
              <a:t>2 - PERCHÉ QUESTO DOCUMENTO </a:t>
            </a:r>
            <a:br>
              <a:rPr lang="it-IT" sz="3600" b="1" dirty="0"/>
            </a:br>
            <a:endParaRPr lang="it-IT" sz="3600" dirty="0"/>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92500"/>
          </a:bodyPr>
          <a:lstStyle/>
          <a:p>
            <a:pPr marL="0" indent="0">
              <a:buNone/>
            </a:pPr>
            <a:r>
              <a:rPr lang="it-IT" dirty="0"/>
              <a:t>È dunque necessario che  le  strutture dispongano un piano d’azione che comprende 5 elementi chiave: </a:t>
            </a:r>
          </a:p>
          <a:p>
            <a:pPr marL="514350" indent="-514350">
              <a:buAutoNum type="arabicParenR"/>
            </a:pPr>
            <a:r>
              <a:rPr lang="it-IT" dirty="0">
                <a:solidFill>
                  <a:schemeClr val="accent1">
                    <a:lumMod val="75000"/>
                  </a:schemeClr>
                </a:solidFill>
              </a:rPr>
              <a:t>ridurre la morbilità e la mortalità tra le persone infette; </a:t>
            </a:r>
          </a:p>
          <a:p>
            <a:pPr marL="514350" indent="-514350">
              <a:buAutoNum type="arabicParenR"/>
            </a:pPr>
            <a:r>
              <a:rPr lang="it-IT" dirty="0">
                <a:solidFill>
                  <a:srgbClr val="C00000"/>
                </a:solidFill>
              </a:rPr>
              <a:t>minimizzare la trasmissione; </a:t>
            </a:r>
          </a:p>
          <a:p>
            <a:pPr marL="514350" indent="-514350">
              <a:buAutoNum type="arabicParenR"/>
            </a:pPr>
            <a:r>
              <a:rPr lang="it-IT" dirty="0">
                <a:solidFill>
                  <a:schemeClr val="accent1">
                    <a:lumMod val="75000"/>
                  </a:schemeClr>
                </a:solidFill>
              </a:rPr>
              <a:t>garantire la protezione degli operatori sanitari; </a:t>
            </a:r>
          </a:p>
          <a:p>
            <a:pPr marL="514350" indent="-514350">
              <a:buAutoNum type="arabicParenR"/>
            </a:pPr>
            <a:r>
              <a:rPr lang="it-IT" dirty="0">
                <a:solidFill>
                  <a:srgbClr val="C00000"/>
                </a:solidFill>
              </a:rPr>
              <a:t>mantenere il funzionamento del sistema sanitario; </a:t>
            </a:r>
          </a:p>
          <a:p>
            <a:pPr marL="514350" indent="-514350">
              <a:buFont typeface="Arial" panose="020B0604020202020204" pitchFamily="34" charset="0"/>
              <a:buAutoNum type="arabicParenR"/>
            </a:pPr>
            <a:r>
              <a:rPr lang="it-IT" dirty="0">
                <a:solidFill>
                  <a:schemeClr val="accent1">
                    <a:lumMod val="75000"/>
                  </a:schemeClr>
                </a:solidFill>
              </a:rPr>
              <a:t>mantenere la comunicazione tra i residenti e i familiari.</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70F394C-76E5-C34D-99B2-FC745CC835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1931689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88798F-6162-4A62-A489-2BABEFA953CF}"/>
              </a:ext>
            </a:extLst>
          </p:cNvPr>
          <p:cNvSpPr>
            <a:spLocks noGrp="1"/>
          </p:cNvSpPr>
          <p:nvPr>
            <p:ph sz="half" idx="1"/>
          </p:nvPr>
        </p:nvSpPr>
        <p:spPr>
          <a:xfrm>
            <a:off x="574767" y="1912174"/>
            <a:ext cx="5368833" cy="4034349"/>
          </a:xfrm>
        </p:spPr>
        <p:txBody>
          <a:bodyPr>
            <a:normAutofit fontScale="85000" lnSpcReduction="20000"/>
          </a:bodyPr>
          <a:lstStyle/>
          <a:p>
            <a:pPr marL="457200" indent="-457200" algn="just">
              <a:buClr>
                <a:schemeClr val="accent1">
                  <a:lumMod val="75000"/>
                </a:schemeClr>
              </a:buClr>
              <a:buFont typeface="+mj-lt"/>
              <a:buAutoNum type="arabicPeriod"/>
            </a:pPr>
            <a:r>
              <a:rPr lang="it-IT" sz="2400" dirty="0"/>
              <a:t>Rimuovere il primo paio di guanti avendo cura di non toccare i guanti sottostanti  e smaltirli nel contenitore per rifiuti infetti.</a:t>
            </a:r>
          </a:p>
          <a:p>
            <a:pPr marL="457200" indent="-457200" algn="just">
              <a:buClr>
                <a:schemeClr val="accent1">
                  <a:lumMod val="75000"/>
                </a:schemeClr>
              </a:buClr>
              <a:buFont typeface="+mj-lt"/>
              <a:buAutoNum type="arabicPeriod"/>
            </a:pPr>
            <a:r>
              <a:rPr lang="it-IT" sz="2400" dirty="0"/>
              <a:t>Rimuovere il camice idrorepellente strappando i lacci in vita e la chiusura posteriore, arrotolarlo dal lato interno e smaltirlo nel contenitore per rifiuti infetti. </a:t>
            </a:r>
          </a:p>
          <a:p>
            <a:pPr marL="457200" indent="-457200" algn="just">
              <a:buClr>
                <a:schemeClr val="accent1">
                  <a:lumMod val="75000"/>
                </a:schemeClr>
              </a:buClr>
              <a:buFont typeface="+mj-lt"/>
              <a:buAutoNum type="arabicPeriod"/>
            </a:pPr>
            <a:r>
              <a:rPr lang="it-IT" sz="2400" dirty="0"/>
              <a:t>Procedere all’igiene delle mani guantate con il gel idroalcolico; </a:t>
            </a:r>
          </a:p>
          <a:p>
            <a:pPr marL="457200" indent="-457200" algn="just">
              <a:buClr>
                <a:schemeClr val="accent1">
                  <a:lumMod val="75000"/>
                </a:schemeClr>
              </a:buClr>
              <a:buFont typeface="+mj-lt"/>
              <a:buAutoNum type="arabicPeriod"/>
            </a:pPr>
            <a:r>
              <a:rPr lang="it-IT" sz="2400" dirty="0"/>
              <a:t>Rimuovere gli occhiali protettivi o visiera e appoggiarli su una superficie; </a:t>
            </a:r>
          </a:p>
          <a:p>
            <a:pPr marL="457200" indent="-457200" algn="just">
              <a:buClr>
                <a:schemeClr val="accent1">
                  <a:lumMod val="75000"/>
                </a:schemeClr>
              </a:buClr>
              <a:buFont typeface="+mj-lt"/>
              <a:buAutoNum type="arabicPeriod"/>
            </a:pPr>
            <a:r>
              <a:rPr lang="it-IT" sz="2400" dirty="0"/>
              <a:t>Rimuovere la mascherina chirurgica (o il filtrante facciale FFP2/FFP3) maneggiandolo dalla parte posteriore e smaltirlo nel contenitore per rifiuti infetti.</a:t>
            </a:r>
          </a:p>
        </p:txBody>
      </p:sp>
      <p:sp>
        <p:nvSpPr>
          <p:cNvPr id="9" name="Segnaposto testo 8">
            <a:extLst>
              <a:ext uri="{FF2B5EF4-FFF2-40B4-BE49-F238E27FC236}">
                <a16:creationId xmlns:a16="http://schemas.microsoft.com/office/drawing/2014/main" id="{FA1CF90A-75FC-418C-8E7E-A335A5CDEB49}"/>
              </a:ext>
            </a:extLst>
          </p:cNvPr>
          <p:cNvSpPr>
            <a:spLocks noGrp="1"/>
          </p:cNvSpPr>
          <p:nvPr>
            <p:ph sz="half" idx="2"/>
          </p:nvPr>
        </p:nvSpPr>
        <p:spPr>
          <a:xfrm>
            <a:off x="6248402" y="1878873"/>
            <a:ext cx="5181600" cy="4067650"/>
          </a:xfrm>
        </p:spPr>
        <p:txBody>
          <a:bodyPr>
            <a:noAutofit/>
          </a:bodyPr>
          <a:lstStyle/>
          <a:p>
            <a:pPr marL="457200" indent="-457200" algn="just">
              <a:buClr>
                <a:schemeClr val="accent1">
                  <a:lumMod val="75000"/>
                </a:schemeClr>
              </a:buClr>
              <a:buFont typeface="+mj-lt"/>
              <a:buAutoNum type="arabicPeriod" startAt="6"/>
            </a:pPr>
            <a:r>
              <a:rPr lang="it-IT" sz="2000" dirty="0"/>
              <a:t>Rimuovere il secondo paio di guanti evitando di contaminare la cute delle mani. </a:t>
            </a:r>
          </a:p>
          <a:p>
            <a:pPr marL="457200" indent="-457200" algn="just">
              <a:buClr>
                <a:schemeClr val="accent1">
                  <a:lumMod val="75000"/>
                </a:schemeClr>
              </a:buClr>
              <a:buFont typeface="+mj-lt"/>
              <a:buAutoNum type="arabicPeriod" startAt="6"/>
            </a:pPr>
            <a:r>
              <a:rPr lang="it-IT" sz="2000" dirty="0"/>
              <a:t>Praticare l’igiene delle mani con acqua e sapone o gel idroalcolico.</a:t>
            </a:r>
          </a:p>
          <a:p>
            <a:pPr marL="457200" indent="-457200" algn="just">
              <a:buClr>
                <a:schemeClr val="accent1">
                  <a:lumMod val="75000"/>
                </a:schemeClr>
              </a:buClr>
              <a:buFont typeface="+mj-lt"/>
              <a:buAutoNum type="arabicPeriod" startAt="6"/>
            </a:pPr>
            <a:r>
              <a:rPr lang="it-IT" sz="2000" dirty="0"/>
              <a:t>Indossare un nuovo paio di guanti.</a:t>
            </a:r>
          </a:p>
          <a:p>
            <a:pPr marL="457200" indent="-457200" algn="just">
              <a:buClr>
                <a:schemeClr val="accent1">
                  <a:lumMod val="75000"/>
                </a:schemeClr>
              </a:buClr>
              <a:buFont typeface="+mj-lt"/>
              <a:buAutoNum type="arabicPeriod" startAt="6"/>
            </a:pPr>
            <a:r>
              <a:rPr lang="it-IT" sz="2000" dirty="0"/>
              <a:t>Impregnare due garze con soluzione disinfettante a base di  ipoclorito di sodio (0.1% -0,5%).</a:t>
            </a:r>
          </a:p>
          <a:p>
            <a:pPr marL="457200" indent="-457200" algn="just">
              <a:buClr>
                <a:schemeClr val="accent1">
                  <a:lumMod val="75000"/>
                </a:schemeClr>
              </a:buClr>
              <a:buFont typeface="+mj-lt"/>
              <a:buAutoNum type="arabicPeriod" startAt="6"/>
            </a:pPr>
            <a:r>
              <a:rPr lang="it-IT" sz="2000" dirty="0"/>
              <a:t>Sanificare gli occhiali protettivi o visiera e riporli nel vassoio contenitore pulito.</a:t>
            </a:r>
          </a:p>
          <a:p>
            <a:endParaRPr lang="it-IT" sz="2000" dirty="0"/>
          </a:p>
          <a:p>
            <a:endParaRPr lang="it-IT" sz="2400" dirty="0"/>
          </a:p>
          <a:p>
            <a:endParaRPr lang="it-IT" sz="4000" dirty="0"/>
          </a:p>
          <a:p>
            <a:endParaRPr lang="it-IT" sz="4000" dirty="0"/>
          </a:p>
          <a:p>
            <a:endParaRPr lang="it-IT" sz="4000" dirty="0"/>
          </a:p>
          <a:p>
            <a:endParaRPr lang="it-IT" sz="4000" dirty="0"/>
          </a:p>
          <a:p>
            <a:endParaRPr lang="it-IT" sz="4000" dirty="0"/>
          </a:p>
          <a:p>
            <a:r>
              <a:rPr lang="it-IT" sz="2400" dirty="0"/>
              <a:t>:</a:t>
            </a:r>
          </a:p>
          <a:p>
            <a:endParaRPr lang="it-IT" sz="4000" dirty="0"/>
          </a:p>
          <a:p>
            <a:r>
              <a:rPr lang="it-IT" sz="1800" dirty="0"/>
              <a:t>PREPARAZIONE</a:t>
            </a:r>
          </a:p>
          <a:p>
            <a:endParaRPr lang="it-IT" sz="24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892552"/>
          </a:xfrm>
          <a:prstGeom prst="rect">
            <a:avLst/>
          </a:prstGeom>
          <a:solidFill>
            <a:schemeClr val="accent1"/>
          </a:solidFill>
        </p:spPr>
        <p:txBody>
          <a:bodyPr wrap="square" rtlCol="0">
            <a:spAutoFit/>
          </a:bodyPr>
          <a:lstStyle/>
          <a:p>
            <a:r>
              <a:rPr lang="it-IT" sz="2800" b="1" dirty="0">
                <a:solidFill>
                  <a:schemeClr val="bg1"/>
                </a:solidFill>
              </a:rPr>
              <a:t>Svestizione</a:t>
            </a:r>
          </a:p>
          <a:p>
            <a:r>
              <a:rPr lang="it-IT" sz="2400" dirty="0">
                <a:solidFill>
                  <a:schemeClr val="bg1"/>
                </a:solidFill>
              </a:rPr>
              <a:t>rispettare la sequenza di seguito indicata</a:t>
            </a:r>
          </a:p>
        </p:txBody>
      </p:sp>
    </p:spTree>
    <p:extLst>
      <p:ext uri="{BB962C8B-B14F-4D97-AF65-F5344CB8AC3E}">
        <p14:creationId xmlns:p14="http://schemas.microsoft.com/office/powerpoint/2010/main" val="33204132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954107"/>
          </a:xfrm>
          <a:prstGeom prst="rect">
            <a:avLst/>
          </a:prstGeom>
          <a:solidFill>
            <a:srgbClr val="C00000"/>
          </a:solidFill>
        </p:spPr>
        <p:txBody>
          <a:bodyPr wrap="square" rtlCol="0">
            <a:spAutoFit/>
          </a:bodyPr>
          <a:lstStyle/>
          <a:p>
            <a:pPr algn="just"/>
            <a:r>
              <a:rPr lang="it-IT" sz="2800" b="1" dirty="0">
                <a:solidFill>
                  <a:schemeClr val="bg1"/>
                </a:solidFill>
              </a:rPr>
              <a:t>Indicazioni  per un utilizzo razionale dei Dispositivi di Protezione Individuale (DPI)</a:t>
            </a:r>
          </a:p>
        </p:txBody>
      </p:sp>
      <p:sp>
        <p:nvSpPr>
          <p:cNvPr id="8" name="Segnaposto contenuto 7">
            <a:extLst>
              <a:ext uri="{FF2B5EF4-FFF2-40B4-BE49-F238E27FC236}">
                <a16:creationId xmlns:a16="http://schemas.microsoft.com/office/drawing/2014/main" id="{0FE6EDC5-B0C7-4A66-98B5-04998019DC21}"/>
              </a:ext>
            </a:extLst>
          </p:cNvPr>
          <p:cNvSpPr>
            <a:spLocks noGrp="1"/>
          </p:cNvSpPr>
          <p:nvPr>
            <p:ph idx="1"/>
          </p:nvPr>
        </p:nvSpPr>
        <p:spPr>
          <a:xfrm>
            <a:off x="762000" y="1681628"/>
            <a:ext cx="10515600" cy="4351338"/>
          </a:xfrm>
        </p:spPr>
        <p:txBody>
          <a:bodyPr>
            <a:normAutofit lnSpcReduction="10000"/>
          </a:bodyPr>
          <a:lstStyle/>
          <a:p>
            <a:pPr algn="just"/>
            <a:r>
              <a:rPr lang="it-IT" dirty="0"/>
              <a:t>Per ridurre il consumo improprio ed eccessivo di DPI e prevenire la loro carenza è opportuno che gli operatori evitino di entrare nella stanza in cui sia ricoverato un caso sospetto/accertato di COVID-19 se ciò non è necessario a fini assistenziali. </a:t>
            </a:r>
          </a:p>
          <a:p>
            <a:pPr algn="just"/>
            <a:r>
              <a:rPr lang="it-IT" dirty="0"/>
              <a:t>È anche opportuno considerare di raggruppare le attività e pianificare le attività assistenziali al letto dell’ospite per </a:t>
            </a:r>
            <a:r>
              <a:rPr lang="it-IT" b="1" dirty="0">
                <a:solidFill>
                  <a:srgbClr val="C00000"/>
                </a:solidFill>
              </a:rPr>
              <a:t>minimizzare il numero di ingressi nella stanza</a:t>
            </a:r>
            <a:r>
              <a:rPr lang="it-IT" dirty="0">
                <a:solidFill>
                  <a:srgbClr val="C00000"/>
                </a:solidFill>
              </a:rPr>
              <a:t> </a:t>
            </a:r>
            <a:r>
              <a:rPr lang="it-IT" dirty="0"/>
              <a:t>(ad esempio, controllo dei segni vitali durante la somministrazione di farmaci oppure distribuzione del cibo ad opera di un operatore sanitario che deve eseguire altri atti assistenziali) rivedendo l’organizzazione del lavoro al fine di evitare, ripetuti accessi agli stessi e conseguente vestizione e svestizione e consumo di DPI ripetuta. </a:t>
            </a:r>
          </a:p>
          <a:p>
            <a:pPr algn="just"/>
            <a:endParaRPr lang="it-IT" dirty="0"/>
          </a:p>
        </p:txBody>
      </p:sp>
    </p:spTree>
    <p:extLst>
      <p:ext uri="{BB962C8B-B14F-4D97-AF65-F5344CB8AC3E}">
        <p14:creationId xmlns:p14="http://schemas.microsoft.com/office/powerpoint/2010/main" val="16214375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
        <p:nvSpPr>
          <p:cNvPr id="15" name="CasellaDiTesto 14">
            <a:extLst>
              <a:ext uri="{FF2B5EF4-FFF2-40B4-BE49-F238E27FC236}">
                <a16:creationId xmlns:a16="http://schemas.microsoft.com/office/drawing/2014/main" id="{453146EA-40BA-4854-B57D-0EAC9E3F30DA}"/>
              </a:ext>
            </a:extLst>
          </p:cNvPr>
          <p:cNvSpPr txBox="1"/>
          <p:nvPr/>
        </p:nvSpPr>
        <p:spPr>
          <a:xfrm>
            <a:off x="762000" y="496261"/>
            <a:ext cx="10668002" cy="954107"/>
          </a:xfrm>
          <a:prstGeom prst="rect">
            <a:avLst/>
          </a:prstGeom>
          <a:solidFill>
            <a:srgbClr val="C00000"/>
          </a:solidFill>
        </p:spPr>
        <p:txBody>
          <a:bodyPr wrap="square" rtlCol="0">
            <a:spAutoFit/>
          </a:bodyPr>
          <a:lstStyle/>
          <a:p>
            <a:pPr algn="just"/>
            <a:r>
              <a:rPr lang="it-IT" sz="2800" b="1" dirty="0">
                <a:solidFill>
                  <a:schemeClr val="bg1"/>
                </a:solidFill>
              </a:rPr>
              <a:t>Indicazioni  per un utilizzo razionale dei Dispositivi di Protezione Individuale (DPI)</a:t>
            </a:r>
          </a:p>
        </p:txBody>
      </p:sp>
      <p:sp>
        <p:nvSpPr>
          <p:cNvPr id="8" name="Segnaposto contenuto 7">
            <a:extLst>
              <a:ext uri="{FF2B5EF4-FFF2-40B4-BE49-F238E27FC236}">
                <a16:creationId xmlns:a16="http://schemas.microsoft.com/office/drawing/2014/main" id="{0FE6EDC5-B0C7-4A66-98B5-04998019DC21}"/>
              </a:ext>
            </a:extLst>
          </p:cNvPr>
          <p:cNvSpPr>
            <a:spLocks noGrp="1"/>
          </p:cNvSpPr>
          <p:nvPr>
            <p:ph idx="1"/>
          </p:nvPr>
        </p:nvSpPr>
        <p:spPr>
          <a:xfrm>
            <a:off x="762000" y="1864508"/>
            <a:ext cx="10668002" cy="4351338"/>
          </a:xfrm>
        </p:spPr>
        <p:txBody>
          <a:bodyPr>
            <a:normAutofit fontScale="92500" lnSpcReduction="10000"/>
          </a:bodyPr>
          <a:lstStyle/>
          <a:p>
            <a:pPr algn="just"/>
            <a:r>
              <a:rPr lang="it-IT" dirty="0"/>
              <a:t>Inoltre, in caso di disponibilità limitata, è possibile </a:t>
            </a:r>
            <a:r>
              <a:rPr lang="it-IT" b="1" dirty="0">
                <a:solidFill>
                  <a:srgbClr val="C00000"/>
                </a:solidFill>
              </a:rPr>
              <a:t>l’uso della stessa mascherina chirurgica</a:t>
            </a:r>
            <a:r>
              <a:rPr lang="it-IT" dirty="0"/>
              <a:t> per assistere ospiti COVID-19 degenti nella stessa stanza. </a:t>
            </a:r>
          </a:p>
          <a:p>
            <a:pPr algn="just"/>
            <a:r>
              <a:rPr lang="it-IT" dirty="0"/>
              <a:t>Il  </a:t>
            </a:r>
            <a:r>
              <a:rPr lang="it-IT" b="1" dirty="0">
                <a:solidFill>
                  <a:srgbClr val="C00000"/>
                </a:solidFill>
              </a:rPr>
              <a:t>filtrante facciale FFP2/FFP3 </a:t>
            </a:r>
            <a:r>
              <a:rPr lang="it-IT" dirty="0"/>
              <a:t>purché non sia danneggiato, contaminato o umido può essere utilizzato per un tempo prolungato fino ad un massimo di 4 ore.</a:t>
            </a:r>
          </a:p>
          <a:p>
            <a:pPr algn="just"/>
            <a:r>
              <a:rPr lang="it-IT" dirty="0"/>
              <a:t>In assenza di filtranti facciali FFP2/FFP3 gli operatori sanitari possono utilizzare </a:t>
            </a:r>
            <a:r>
              <a:rPr lang="it-IT" b="1" dirty="0">
                <a:solidFill>
                  <a:srgbClr val="C00000"/>
                </a:solidFill>
              </a:rPr>
              <a:t>mascherine chirurgiche con il livello filtrante più alto disponibile</a:t>
            </a:r>
            <a:r>
              <a:rPr lang="it-IT" dirty="0"/>
              <a:t>.</a:t>
            </a:r>
          </a:p>
          <a:p>
            <a:pPr algn="just"/>
            <a:r>
              <a:rPr lang="it-IT" dirty="0"/>
              <a:t>La maschera chirurgica deve coprire bene il naso, la bocca e il mento e deve essere cambiata se diviene umida, si danneggia o si sporca. </a:t>
            </a:r>
          </a:p>
          <a:p>
            <a:r>
              <a:rPr lang="it-IT" dirty="0"/>
              <a:t>In assenza di camici monouso usare i grembiuli monouso. </a:t>
            </a:r>
          </a:p>
          <a:p>
            <a:pPr algn="just"/>
            <a:endParaRPr lang="it-IT" dirty="0"/>
          </a:p>
        </p:txBody>
      </p:sp>
    </p:spTree>
    <p:extLst>
      <p:ext uri="{BB962C8B-B14F-4D97-AF65-F5344CB8AC3E}">
        <p14:creationId xmlns:p14="http://schemas.microsoft.com/office/powerpoint/2010/main" val="308559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GLOSSARIO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graphicFrame>
        <p:nvGraphicFramePr>
          <p:cNvPr id="4" name="Tabella 3">
            <a:extLst>
              <a:ext uri="{FF2B5EF4-FFF2-40B4-BE49-F238E27FC236}">
                <a16:creationId xmlns:a16="http://schemas.microsoft.com/office/drawing/2014/main" id="{FEA77DD1-E500-7A4A-BC2E-EE3210A806EE}"/>
              </a:ext>
            </a:extLst>
          </p:cNvPr>
          <p:cNvGraphicFramePr>
            <a:graphicFrameLocks noGrp="1"/>
          </p:cNvGraphicFramePr>
          <p:nvPr>
            <p:extLst>
              <p:ext uri="{D42A27DB-BD31-4B8C-83A1-F6EECF244321}">
                <p14:modId xmlns:p14="http://schemas.microsoft.com/office/powerpoint/2010/main" val="2966704020"/>
              </p:ext>
            </p:extLst>
          </p:nvPr>
        </p:nvGraphicFramePr>
        <p:xfrm>
          <a:off x="771780" y="2037870"/>
          <a:ext cx="10370838" cy="4145280"/>
        </p:xfrm>
        <a:graphic>
          <a:graphicData uri="http://schemas.openxmlformats.org/drawingml/2006/table">
            <a:tbl>
              <a:tblPr firstRow="1" bandRow="1">
                <a:tableStyleId>{5C22544A-7EE6-4342-B048-85BDC9FD1C3A}</a:tableStyleId>
              </a:tblPr>
              <a:tblGrid>
                <a:gridCol w="1898857">
                  <a:extLst>
                    <a:ext uri="{9D8B030D-6E8A-4147-A177-3AD203B41FA5}">
                      <a16:colId xmlns:a16="http://schemas.microsoft.com/office/drawing/2014/main" val="2063683585"/>
                    </a:ext>
                  </a:extLst>
                </a:gridCol>
                <a:gridCol w="8471981">
                  <a:extLst>
                    <a:ext uri="{9D8B030D-6E8A-4147-A177-3AD203B41FA5}">
                      <a16:colId xmlns:a16="http://schemas.microsoft.com/office/drawing/2014/main" val="245306298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1" kern="1200" dirty="0">
                          <a:solidFill>
                            <a:schemeClr val="accent1">
                              <a:lumMod val="75000"/>
                            </a:schemeClr>
                          </a:solidFill>
                          <a:effectLst/>
                          <a:latin typeface="+mn-lt"/>
                          <a:ea typeface="+mn-ea"/>
                          <a:cs typeface="+mn-cs"/>
                        </a:rPr>
                        <a:t>SARS-Cov-2 </a:t>
                      </a:r>
                      <a:endParaRPr lang="it-IT" sz="2400" dirty="0">
                        <a:solidFill>
                          <a:schemeClr val="accent1">
                            <a:lumMod val="75000"/>
                          </a:schemeClr>
                        </a:solidFill>
                      </a:endParaRPr>
                    </a:p>
                  </a:txBody>
                  <a:tcPr>
                    <a:noFill/>
                  </a:tcPr>
                </a:tc>
                <a:tc>
                  <a:txBody>
                    <a:bodyPr/>
                    <a:lstStyle/>
                    <a:p>
                      <a:pPr algn="just"/>
                      <a:r>
                        <a:rPr lang="it-IT" sz="2000" b="0" kern="1200" dirty="0">
                          <a:solidFill>
                            <a:schemeClr val="tx1"/>
                          </a:solidFill>
                          <a:effectLst/>
                          <a:latin typeface="+mn-lt"/>
                          <a:ea typeface="+mn-ea"/>
                          <a:cs typeface="+mn-cs"/>
                        </a:rPr>
                        <a:t>il 31 dicembre 2019, le autorità cinesi hanno segnalato all'OMS diversi casi di polmonite di eziologia sconosciuta a Wuhan, una città nella provincia di Hubei. Una settimana dopo hanno confermato che si trattava di un nuovo coronavirus denominato SARS-Cov-2 dall’International Committee on Taxonomy of Viruses (ICTV). </a:t>
                      </a:r>
                      <a:endParaRPr lang="it-IT" sz="2000" b="0" dirty="0">
                        <a:solidFill>
                          <a:schemeClr val="tx1"/>
                        </a:solidFill>
                      </a:endParaRPr>
                    </a:p>
                    <a:p>
                      <a:pPr algn="just"/>
                      <a:r>
                        <a:rPr lang="it-IT" sz="2000" b="0" kern="1200" dirty="0">
                          <a:solidFill>
                            <a:schemeClr val="tx1"/>
                          </a:solidFill>
                          <a:effectLst/>
                          <a:latin typeface="+mn-lt"/>
                          <a:ea typeface="+mn-ea"/>
                          <a:cs typeface="+mn-cs"/>
                        </a:rPr>
                        <a:t>Per quanto ad oggi conosciuto, SARS-Cov-2 colpisce più gravemente gli over 65 con pregressa patologia cardiovascolare (in particolare ipertensione e insufficienza cardiaca) e, in misura minore, con patologia respiratoria cronica e diabete. La mortalità aumenta con l’età. </a:t>
                      </a:r>
                      <a:endParaRPr lang="it-IT" sz="2000" b="0" dirty="0">
                        <a:solidFill>
                          <a:schemeClr val="tx1"/>
                        </a:solidFill>
                      </a:endParaRPr>
                    </a:p>
                  </a:txBody>
                  <a:tcPr>
                    <a:noFill/>
                  </a:tcPr>
                </a:tc>
                <a:extLst>
                  <a:ext uri="{0D108BD9-81ED-4DB2-BD59-A6C34878D82A}">
                    <a16:rowId xmlns:a16="http://schemas.microsoft.com/office/drawing/2014/main" val="38325265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1" kern="1200" dirty="0">
                          <a:solidFill>
                            <a:schemeClr val="accent1">
                              <a:lumMod val="75000"/>
                            </a:schemeClr>
                          </a:solidFill>
                          <a:effectLst/>
                          <a:latin typeface="+mn-lt"/>
                          <a:ea typeface="+mn-ea"/>
                          <a:cs typeface="+mn-cs"/>
                        </a:rPr>
                        <a:t>COVID-19 </a:t>
                      </a:r>
                      <a:endParaRPr lang="it-IT" sz="2400" dirty="0">
                        <a:solidFill>
                          <a:schemeClr val="accent1">
                            <a:lumMod val="75000"/>
                          </a:schemeClr>
                        </a:solidFill>
                      </a:endParaRPr>
                    </a:p>
                  </a:txBody>
                  <a:tcP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kern="1200" dirty="0">
                          <a:solidFill>
                            <a:schemeClr val="tx1"/>
                          </a:solidFill>
                          <a:effectLst/>
                          <a:latin typeface="+mn-lt"/>
                          <a:ea typeface="+mn-ea"/>
                          <a:cs typeface="+mn-cs"/>
                        </a:rPr>
                        <a:t>è stata così definita dall’Organizzazione Mondiale della Sanità (OMS) la malattia causata da </a:t>
                      </a:r>
                      <a:r>
                        <a:rPr lang="it-IT" sz="2000" b="1" kern="1200" dirty="0">
                          <a:solidFill>
                            <a:schemeClr val="tx1"/>
                          </a:solidFill>
                          <a:effectLst/>
                          <a:latin typeface="+mn-lt"/>
                          <a:ea typeface="+mn-ea"/>
                          <a:cs typeface="+mn-cs"/>
                        </a:rPr>
                        <a:t>SARS-Cov-2 </a:t>
                      </a:r>
                      <a:r>
                        <a:rPr lang="it-IT" sz="2000" kern="1200" dirty="0">
                          <a:solidFill>
                            <a:schemeClr val="tx1"/>
                          </a:solidFill>
                          <a:effectLst/>
                          <a:latin typeface="+mn-lt"/>
                          <a:ea typeface="+mn-ea"/>
                          <a:cs typeface="+mn-cs"/>
                        </a:rPr>
                        <a:t>caratterizzata da febbre, tosse e disturbi ("CO" sta per corona, "VI" per virus, "D" per disease e “19" indica l'anno in cui si è manifestata). </a:t>
                      </a:r>
                      <a:endParaRPr lang="it-IT" sz="2000" dirty="0">
                        <a:solidFill>
                          <a:schemeClr val="tx1"/>
                        </a:solidFill>
                      </a:endParaRPr>
                    </a:p>
                  </a:txBody>
                  <a:tcPr>
                    <a:noFill/>
                  </a:tcPr>
                </a:tc>
                <a:extLst>
                  <a:ext uri="{0D108BD9-81ED-4DB2-BD59-A6C34878D82A}">
                    <a16:rowId xmlns:a16="http://schemas.microsoft.com/office/drawing/2014/main" val="1434055693"/>
                  </a:ext>
                </a:extLst>
              </a:tr>
            </a:tbl>
          </a:graphicData>
        </a:graphic>
      </p:graphicFrame>
    </p:spTree>
    <p:extLst>
      <p:ext uri="{BB962C8B-B14F-4D97-AF65-F5344CB8AC3E}">
        <p14:creationId xmlns:p14="http://schemas.microsoft.com/office/powerpoint/2010/main" val="24297627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1200811" cy="4559790"/>
          </a:xfrm>
        </p:spPr>
        <p:txBody>
          <a:bodyPr>
            <a:noAutofit/>
          </a:bodyPr>
          <a:lstStyle/>
          <a:p>
            <a:pPr>
              <a:lnSpc>
                <a:spcPct val="100000"/>
              </a:lnSpc>
              <a:spcBef>
                <a:spcPts val="0"/>
              </a:spcBef>
              <a:spcAft>
                <a:spcPts val="600"/>
              </a:spcAft>
            </a:pPr>
            <a:r>
              <a:rPr lang="it-IT" sz="1800" dirty="0"/>
              <a:t>Dosa D., Jump R.L.P., LaPlante K., Gravenstein S. Long-Term Care Facilities and the Coronavirus Epidemic: Practical Guidelines for a Population at Highest Risk JAMDA in press https://doi.org/10.1016/j.jamda.2020.03.004 </a:t>
            </a:r>
          </a:p>
          <a:p>
            <a:pPr>
              <a:lnSpc>
                <a:spcPct val="100000"/>
              </a:lnSpc>
              <a:spcBef>
                <a:spcPts val="0"/>
              </a:spcBef>
              <a:spcAft>
                <a:spcPts val="600"/>
              </a:spcAft>
            </a:pPr>
            <a:r>
              <a:rPr lang="it-IT" sz="1800" dirty="0"/>
              <a:t>ECDC Technical Report Infection prevention and control for COVID COVID-19 in health care settings March 2020 </a:t>
            </a:r>
          </a:p>
          <a:p>
            <a:pPr>
              <a:lnSpc>
                <a:spcPct val="100000"/>
              </a:lnSpc>
              <a:spcBef>
                <a:spcPts val="0"/>
              </a:spcBef>
              <a:spcAft>
                <a:spcPts val="600"/>
              </a:spcAft>
            </a:pPr>
            <a:r>
              <a:rPr lang="it-IT" sz="1800" dirty="0"/>
              <a:t>European Centre for Disease Prevention and Control (ECDC). Rapid risk assessment: Outbreak of novel coronavirus disease 2019 (COVID-19): increased transmission globally – sixth update 2020 </a:t>
            </a:r>
          </a:p>
          <a:p>
            <a:pPr>
              <a:lnSpc>
                <a:spcPct val="100000"/>
              </a:lnSpc>
              <a:spcBef>
                <a:spcPts val="0"/>
              </a:spcBef>
              <a:spcAft>
                <a:spcPts val="600"/>
              </a:spcAft>
            </a:pPr>
            <a:r>
              <a:rPr lang="it-IT" sz="1800" dirty="0"/>
              <a:t>Gobierno de Espana-Ministerio de Sanidad Technical paper Recommendations for nursing homes and social health centres COVID-19 Version of 5 March 2020 </a:t>
            </a:r>
          </a:p>
          <a:p>
            <a:pPr>
              <a:lnSpc>
                <a:spcPct val="100000"/>
              </a:lnSpc>
              <a:spcBef>
                <a:spcPts val="0"/>
              </a:spcBef>
              <a:spcAft>
                <a:spcPts val="600"/>
              </a:spcAft>
            </a:pPr>
            <a:r>
              <a:rPr lang="it-IT" sz="1800" dirty="0"/>
              <a:t>Gruppo di Lavoro ISS Prevenzione e Controllo delle Infezioni Indicazioni ad interim per un utilizzo razionale delle protezioni per infezione da Sars-Cov-2 nelle attività sanitarie e sociosanitarie (assistenza a soggetti affetti da covid-19) nell’attuale scenario emergenziale sars-cov-2 Rapporto ISS COVID-19 n. 2/2020 aggiornato al 14 marzo 2020 </a:t>
            </a:r>
          </a:p>
          <a:p>
            <a:pPr>
              <a:lnSpc>
                <a:spcPct val="100000"/>
              </a:lnSpc>
              <a:spcBef>
                <a:spcPts val="0"/>
              </a:spcBef>
              <a:spcAft>
                <a:spcPts val="600"/>
              </a:spcAft>
            </a:pPr>
            <a:r>
              <a:rPr lang="it-IT" sz="1800" dirty="0"/>
              <a:t>Gruppo di lavoro ISS Prevenzione e controllo delle Infezioni. Indicazioni ad interim per la prevenzione e il controllo dell’infezione da SARS-COV-2 in strutture residenziali sociosanitarie. Versione del 16 marzo 2020. Roma: Istituto Superiore di Sanità; 2020 (Rapporto ISS COVID-19, n.4/ 2020)</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999973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0905067" cy="4393982"/>
          </a:xfrm>
        </p:spPr>
        <p:txBody>
          <a:bodyPr>
            <a:normAutofit/>
          </a:bodyPr>
          <a:lstStyle/>
          <a:p>
            <a:pPr>
              <a:lnSpc>
                <a:spcPct val="100000"/>
              </a:lnSpc>
              <a:spcBef>
                <a:spcPts val="0"/>
              </a:spcBef>
              <a:spcAft>
                <a:spcPts val="600"/>
              </a:spcAft>
            </a:pPr>
            <a:r>
              <a:rPr lang="it-IT" sz="1800" dirty="0"/>
              <a:t>Ministero della Salute: Circolare 22 febbraio 2020, n. 0005443 “COVID-2019. Nuove indicazioni e chiarimenti” </a:t>
            </a:r>
          </a:p>
          <a:p>
            <a:pPr>
              <a:lnSpc>
                <a:spcPct val="100000"/>
              </a:lnSpc>
              <a:spcBef>
                <a:spcPts val="0"/>
              </a:spcBef>
              <a:spcAft>
                <a:spcPts val="600"/>
              </a:spcAft>
            </a:pPr>
            <a:r>
              <a:rPr lang="it-IT" sz="1800" dirty="0"/>
              <a:t>Wang C., Horby P.W., Hayden F.G., Gao G.F.: A novel coronavirus outbreak of global concern. The Lancet (2020), DOI:10.1016/S0140-6736(20)30185-9 </a:t>
            </a:r>
          </a:p>
          <a:p>
            <a:pPr>
              <a:lnSpc>
                <a:spcPct val="100000"/>
              </a:lnSpc>
              <a:spcBef>
                <a:spcPts val="0"/>
              </a:spcBef>
              <a:spcAft>
                <a:spcPts val="600"/>
              </a:spcAft>
            </a:pPr>
            <a:r>
              <a:rPr lang="it-IT" sz="1800" dirty="0"/>
              <a:t>WHO Rational use of personal </a:t>
            </a:r>
            <a:r>
              <a:rPr lang="it-IT" sz="1800" dirty="0" err="1"/>
              <a:t>protective</a:t>
            </a:r>
            <a:r>
              <a:rPr lang="it-IT" sz="1800" dirty="0"/>
              <a:t> </a:t>
            </a:r>
            <a:r>
              <a:rPr lang="it-IT" sz="1800" dirty="0" err="1"/>
              <a:t>equipment</a:t>
            </a:r>
            <a:r>
              <a:rPr lang="it-IT" sz="1800" dirty="0"/>
              <a:t> for coronavirus </a:t>
            </a:r>
            <a:r>
              <a:rPr lang="it-IT" sz="1800" dirty="0" err="1"/>
              <a:t>disease</a:t>
            </a:r>
            <a:r>
              <a:rPr lang="it-IT" sz="1800" dirty="0"/>
              <a:t> 2019 (COVID-19) Interim </a:t>
            </a:r>
            <a:r>
              <a:rPr lang="it-IT" sz="1800" dirty="0" err="1"/>
              <a:t>guidance</a:t>
            </a:r>
            <a:r>
              <a:rPr lang="it-IT" sz="1800" dirty="0"/>
              <a:t> 27 </a:t>
            </a:r>
            <a:r>
              <a:rPr lang="it-IT" sz="1800" dirty="0" err="1"/>
              <a:t>February</a:t>
            </a:r>
            <a:r>
              <a:rPr lang="it-IT" sz="1800" dirty="0"/>
              <a:t> 2020 </a:t>
            </a:r>
          </a:p>
          <a:p>
            <a:pPr>
              <a:lnSpc>
                <a:spcPct val="100000"/>
              </a:lnSpc>
              <a:spcBef>
                <a:spcPts val="0"/>
              </a:spcBef>
              <a:spcAft>
                <a:spcPts val="600"/>
              </a:spcAft>
            </a:pPr>
            <a:r>
              <a:rPr lang="it-IT" sz="1800" dirty="0"/>
              <a:t>World </a:t>
            </a:r>
            <a:r>
              <a:rPr lang="it-IT" sz="1800" dirty="0" err="1"/>
              <a:t>Health</a:t>
            </a:r>
            <a:r>
              <a:rPr lang="it-IT" sz="1800" dirty="0"/>
              <a:t> Organization (WHO). Rational use of personal </a:t>
            </a:r>
            <a:r>
              <a:rPr lang="it-IT" sz="1800" dirty="0" err="1"/>
              <a:t>protective</a:t>
            </a:r>
            <a:r>
              <a:rPr lang="it-IT" sz="1800" dirty="0"/>
              <a:t> </a:t>
            </a:r>
            <a:r>
              <a:rPr lang="it-IT" sz="1800" dirty="0" err="1"/>
              <a:t>equipment</a:t>
            </a:r>
            <a:r>
              <a:rPr lang="it-IT" sz="1800" dirty="0"/>
              <a:t> for coronavirus disease 2019 (COVID-19) 2020 [</a:t>
            </a:r>
            <a:r>
              <a:rPr lang="it-IT" sz="1800" dirty="0" err="1"/>
              <a:t>updated</a:t>
            </a:r>
            <a:r>
              <a:rPr lang="it-IT" sz="1800" dirty="0"/>
              <a:t> 27 </a:t>
            </a:r>
            <a:r>
              <a:rPr lang="it-IT" sz="1800" dirty="0" err="1"/>
              <a:t>February</a:t>
            </a:r>
            <a:r>
              <a:rPr lang="it-IT" sz="1800" dirty="0"/>
              <a:t> 2020; </a:t>
            </a:r>
            <a:r>
              <a:rPr lang="it-IT" sz="1800" dirty="0" err="1"/>
              <a:t>cited</a:t>
            </a:r>
            <a:r>
              <a:rPr lang="it-IT" sz="1800" dirty="0"/>
              <a:t> 2020 8 March]. </a:t>
            </a:r>
            <a:r>
              <a:rPr lang="it-IT" sz="1800" dirty="0" err="1"/>
              <a:t>Available</a:t>
            </a:r>
            <a:r>
              <a:rPr lang="it-IT" sz="1800" dirty="0"/>
              <a:t> from: </a:t>
            </a:r>
            <a:r>
              <a:rPr lang="it-IT" sz="1800" dirty="0" err="1"/>
              <a:t>https</a:t>
            </a:r>
            <a:r>
              <a:rPr lang="it-IT" sz="1800" dirty="0"/>
              <a:t>://</a:t>
            </a:r>
            <a:r>
              <a:rPr lang="it-IT" sz="1800" dirty="0" err="1"/>
              <a:t>apps.who.int</a:t>
            </a:r>
            <a:r>
              <a:rPr lang="it-IT" sz="1800" dirty="0"/>
              <a:t>/iris/</a:t>
            </a:r>
            <a:r>
              <a:rPr lang="it-IT" sz="1800" dirty="0" err="1"/>
              <a:t>bitstream</a:t>
            </a:r>
            <a:r>
              <a:rPr lang="it-IT" sz="1800" dirty="0"/>
              <a:t>/</a:t>
            </a:r>
            <a:r>
              <a:rPr lang="it-IT" sz="1800" dirty="0" err="1"/>
              <a:t>handle</a:t>
            </a:r>
            <a:r>
              <a:rPr lang="it-IT" sz="1800" dirty="0"/>
              <a:t>/10665/331215/WHO-2019-nCov-IPCPPE_use-2020.1-eng.pdf. </a:t>
            </a:r>
          </a:p>
          <a:p>
            <a:pPr>
              <a:lnSpc>
                <a:spcPct val="100000"/>
              </a:lnSpc>
              <a:spcBef>
                <a:spcPts val="0"/>
              </a:spcBef>
              <a:spcAft>
                <a:spcPts val="600"/>
              </a:spcAft>
            </a:pPr>
            <a:r>
              <a:rPr lang="it-IT" sz="1800" dirty="0" err="1"/>
              <a:t>Wu</a:t>
            </a:r>
            <a:r>
              <a:rPr lang="it-IT" sz="1800" dirty="0"/>
              <a:t> </a:t>
            </a:r>
            <a:r>
              <a:rPr lang="it-IT" sz="1800" dirty="0" err="1"/>
              <a:t>Z</a:t>
            </a:r>
            <a:r>
              <a:rPr lang="it-IT" sz="1800" dirty="0"/>
              <a:t>, </a:t>
            </a:r>
            <a:r>
              <a:rPr lang="it-IT" sz="1800" dirty="0" err="1"/>
              <a:t>McGoogan</a:t>
            </a:r>
            <a:r>
              <a:rPr lang="it-IT" sz="1800" dirty="0"/>
              <a:t> JM: </a:t>
            </a:r>
            <a:r>
              <a:rPr lang="it-IT" sz="1800" dirty="0" err="1"/>
              <a:t>Characteristics</a:t>
            </a:r>
            <a:r>
              <a:rPr lang="it-IT" sz="1800" dirty="0"/>
              <a:t> of and </a:t>
            </a:r>
            <a:r>
              <a:rPr lang="it-IT" sz="1800" dirty="0" err="1"/>
              <a:t>important</a:t>
            </a:r>
            <a:r>
              <a:rPr lang="it-IT" sz="1800" dirty="0"/>
              <a:t> </a:t>
            </a:r>
            <a:r>
              <a:rPr lang="it-IT" sz="1800" dirty="0" err="1"/>
              <a:t>lessons</a:t>
            </a:r>
            <a:r>
              <a:rPr lang="it-IT" sz="1800" dirty="0"/>
              <a:t> from the coronavirus </a:t>
            </a:r>
            <a:r>
              <a:rPr lang="it-IT" sz="1800" dirty="0" err="1"/>
              <a:t>disease</a:t>
            </a:r>
            <a:r>
              <a:rPr lang="it-IT" sz="1800" dirty="0"/>
              <a:t> 2019 (COVID- 19) </a:t>
            </a:r>
            <a:r>
              <a:rPr lang="it-IT" sz="1800" dirty="0" err="1"/>
              <a:t>outbreak</a:t>
            </a:r>
            <a:r>
              <a:rPr lang="it-IT" sz="1800" dirty="0"/>
              <a:t> in China: </a:t>
            </a:r>
            <a:r>
              <a:rPr lang="it-IT" sz="1800" dirty="0" err="1"/>
              <a:t>Summary</a:t>
            </a:r>
            <a:r>
              <a:rPr lang="it-IT" sz="1800" dirty="0"/>
              <a:t> of a report of 72,314 </a:t>
            </a:r>
            <a:r>
              <a:rPr lang="it-IT" sz="1800" dirty="0" err="1"/>
              <a:t>cases</a:t>
            </a:r>
            <a:r>
              <a:rPr lang="it-IT" sz="1800" dirty="0"/>
              <a:t> from the </a:t>
            </a:r>
            <a:r>
              <a:rPr lang="it-IT" sz="1800" dirty="0" err="1"/>
              <a:t>Chinese</a:t>
            </a:r>
            <a:r>
              <a:rPr lang="it-IT" sz="1800" dirty="0"/>
              <a:t> Center for </a:t>
            </a:r>
            <a:r>
              <a:rPr lang="it-IT" sz="1800" dirty="0" err="1"/>
              <a:t>Disease</a:t>
            </a:r>
            <a:r>
              <a:rPr lang="it-IT" sz="1800" dirty="0"/>
              <a:t> Control and </a:t>
            </a:r>
            <a:r>
              <a:rPr lang="it-IT" sz="1800" dirty="0" err="1"/>
              <a:t>Prevention</a:t>
            </a:r>
            <a:r>
              <a:rPr lang="it-IT" sz="1800" dirty="0"/>
              <a:t>. JAMA 2020 </a:t>
            </a:r>
            <a:r>
              <a:rPr lang="it-IT" sz="1800" dirty="0" err="1"/>
              <a:t>Feb</a:t>
            </a:r>
            <a:r>
              <a:rPr lang="it-IT" sz="1800" dirty="0"/>
              <a:t> 24. </a:t>
            </a:r>
            <a:r>
              <a:rPr lang="it-IT" sz="1800" dirty="0" err="1"/>
              <a:t>doi</a:t>
            </a:r>
            <a:r>
              <a:rPr lang="it-IT" sz="1800" dirty="0"/>
              <a:t>: 10.1001/jama.2020.2648. [</a:t>
            </a:r>
            <a:r>
              <a:rPr lang="it-IT" sz="1800" dirty="0" err="1"/>
              <a:t>Epub</a:t>
            </a:r>
            <a:r>
              <a:rPr lang="it-IT" sz="1800" dirty="0"/>
              <a:t> </a:t>
            </a:r>
            <a:r>
              <a:rPr lang="it-IT" sz="1800" dirty="0" err="1"/>
              <a:t>ahead</a:t>
            </a:r>
            <a:r>
              <a:rPr lang="it-IT" sz="1800" dirty="0"/>
              <a:t> of </a:t>
            </a:r>
            <a:r>
              <a:rPr lang="it-IT" sz="1800" dirty="0" err="1"/>
              <a:t>print</a:t>
            </a:r>
            <a:r>
              <a:rPr lang="it-IT" sz="1800" dirty="0"/>
              <a:t>] </a:t>
            </a:r>
          </a:p>
          <a:p>
            <a:pPr>
              <a:lnSpc>
                <a:spcPct val="100000"/>
              </a:lnSpc>
              <a:spcBef>
                <a:spcPts val="0"/>
              </a:spcBef>
              <a:spcAft>
                <a:spcPts val="600"/>
              </a:spcAft>
            </a:pPr>
            <a:r>
              <a:rPr lang="it-IT" sz="1800" dirty="0" err="1"/>
              <a:t>Zou</a:t>
            </a:r>
            <a:r>
              <a:rPr lang="it-IT" sz="1800" dirty="0"/>
              <a:t> L., </a:t>
            </a:r>
            <a:r>
              <a:rPr lang="it-IT" sz="1800" dirty="0" err="1"/>
              <a:t>Ruan</a:t>
            </a:r>
            <a:r>
              <a:rPr lang="it-IT" sz="1800" dirty="0"/>
              <a:t> </a:t>
            </a:r>
            <a:r>
              <a:rPr lang="it-IT" sz="1800" dirty="0" err="1"/>
              <a:t>F</a:t>
            </a:r>
            <a:r>
              <a:rPr lang="it-IT" sz="1800" dirty="0"/>
              <a:t>., Huang M. et al.: SARS-CoV-2 </a:t>
            </a:r>
            <a:r>
              <a:rPr lang="it-IT" sz="1800" dirty="0" err="1"/>
              <a:t>Viral</a:t>
            </a:r>
            <a:r>
              <a:rPr lang="it-IT" sz="1800" dirty="0"/>
              <a:t> </a:t>
            </a:r>
            <a:r>
              <a:rPr lang="it-IT" sz="1800" dirty="0" err="1"/>
              <a:t>Load</a:t>
            </a:r>
            <a:r>
              <a:rPr lang="it-IT" sz="1800" dirty="0"/>
              <a:t> in </a:t>
            </a:r>
            <a:r>
              <a:rPr lang="it-IT" sz="1800" dirty="0" err="1"/>
              <a:t>Upper</a:t>
            </a:r>
            <a:r>
              <a:rPr lang="it-IT" sz="1800" dirty="0"/>
              <a:t> </a:t>
            </a:r>
            <a:r>
              <a:rPr lang="it-IT" sz="1800" dirty="0" err="1"/>
              <a:t>Respiratory</a:t>
            </a:r>
            <a:r>
              <a:rPr lang="it-IT" sz="1800" dirty="0"/>
              <a:t> </a:t>
            </a:r>
            <a:r>
              <a:rPr lang="it-IT" sz="1800" dirty="0" err="1"/>
              <a:t>Specimens</a:t>
            </a:r>
            <a:r>
              <a:rPr lang="it-IT" sz="1800" dirty="0"/>
              <a:t> of </a:t>
            </a:r>
            <a:r>
              <a:rPr lang="it-IT" sz="1800" dirty="0" err="1"/>
              <a:t>Infected</a:t>
            </a:r>
            <a:r>
              <a:rPr lang="it-IT" sz="1800" dirty="0"/>
              <a:t> </a:t>
            </a:r>
            <a:r>
              <a:rPr lang="it-IT" sz="1800" dirty="0" err="1"/>
              <a:t>Patients</a:t>
            </a:r>
            <a:r>
              <a:rPr lang="it-IT" sz="1800" dirty="0"/>
              <a:t>. N Engl J Med (2020), DOI:10.1056/NEJMc2001737 </a:t>
            </a:r>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8331011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BIBLIOGRAFIA </a:t>
            </a: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2" y="1723445"/>
            <a:ext cx="11200811" cy="4393982"/>
          </a:xfrm>
        </p:spPr>
        <p:txBody>
          <a:bodyPr>
            <a:normAutofit fontScale="92500" lnSpcReduction="20000"/>
          </a:bodyPr>
          <a:lstStyle/>
          <a:p>
            <a:pPr marL="0" indent="0">
              <a:lnSpc>
                <a:spcPct val="100000"/>
              </a:lnSpc>
              <a:spcBef>
                <a:spcPts val="0"/>
              </a:spcBef>
              <a:buNone/>
            </a:pPr>
            <a:r>
              <a:rPr lang="it-IT" b="1" dirty="0">
                <a:solidFill>
                  <a:schemeClr val="accent1">
                    <a:lumMod val="75000"/>
                  </a:schemeClr>
                </a:solidFill>
              </a:rPr>
              <a:t>SITI INTERNAZIONALI </a:t>
            </a:r>
            <a:endParaRPr lang="it-IT" sz="2000" dirty="0">
              <a:solidFill>
                <a:schemeClr val="accent1">
                  <a:lumMod val="75000"/>
                </a:schemeClr>
              </a:solidFill>
            </a:endParaRPr>
          </a:p>
          <a:p>
            <a:pPr>
              <a:lnSpc>
                <a:spcPct val="100000"/>
              </a:lnSpc>
              <a:spcBef>
                <a:spcPts val="0"/>
              </a:spcBef>
            </a:pPr>
            <a:r>
              <a:rPr lang="it-IT" dirty="0"/>
              <a:t>https://www.who.int/emergencies/diseases/novel-coronavirus-2019 https://www.ecdc.europa.eu/en/novel-coronavirus-china https://www.cdc.gov/niosh/emres/2019_ncov.html</a:t>
            </a:r>
            <a:br>
              <a:rPr lang="it-IT" dirty="0"/>
            </a:br>
            <a:r>
              <a:rPr lang="it-IT" dirty="0"/>
              <a:t>https://www.thelancet.com/coronavirus https://www.cdc.gov/coronavirus/2019-ncov/hcp/clinical-guidance-management-patients.html </a:t>
            </a:r>
          </a:p>
          <a:p>
            <a:pPr>
              <a:lnSpc>
                <a:spcPct val="100000"/>
              </a:lnSpc>
              <a:spcBef>
                <a:spcPts val="0"/>
              </a:spcBef>
            </a:pPr>
            <a:endParaRPr lang="it-IT" dirty="0"/>
          </a:p>
          <a:p>
            <a:pPr marL="0" indent="0">
              <a:lnSpc>
                <a:spcPct val="100000"/>
              </a:lnSpc>
              <a:spcBef>
                <a:spcPts val="0"/>
              </a:spcBef>
              <a:buNone/>
            </a:pPr>
            <a:r>
              <a:rPr lang="it-IT" b="1" dirty="0">
                <a:solidFill>
                  <a:schemeClr val="accent1">
                    <a:lumMod val="75000"/>
                  </a:schemeClr>
                </a:solidFill>
              </a:rPr>
              <a:t>SITI NAZIONALI </a:t>
            </a:r>
            <a:endParaRPr lang="it-IT" sz="2000" dirty="0">
              <a:solidFill>
                <a:schemeClr val="accent1">
                  <a:lumMod val="75000"/>
                </a:schemeClr>
              </a:solidFill>
            </a:endParaRPr>
          </a:p>
          <a:p>
            <a:pPr>
              <a:lnSpc>
                <a:spcPct val="100000"/>
              </a:lnSpc>
              <a:spcBef>
                <a:spcPts val="0"/>
              </a:spcBef>
            </a:pPr>
            <a:r>
              <a:rPr lang="it-IT" dirty="0"/>
              <a:t>http://</a:t>
            </a:r>
            <a:r>
              <a:rPr lang="it-IT" dirty="0" err="1"/>
              <a:t>www.salute.gov.it</a:t>
            </a:r>
            <a:r>
              <a:rPr lang="it-IT" dirty="0"/>
              <a:t>/</a:t>
            </a:r>
            <a:r>
              <a:rPr lang="it-IT" dirty="0" err="1"/>
              <a:t>nuovocoronavirus</a:t>
            </a:r>
            <a:br>
              <a:rPr lang="it-IT" dirty="0"/>
            </a:br>
            <a:r>
              <a:rPr lang="it-IT" dirty="0" err="1"/>
              <a:t>https</a:t>
            </a:r>
            <a:r>
              <a:rPr lang="it-IT" dirty="0"/>
              <a:t>://</a:t>
            </a:r>
            <a:r>
              <a:rPr lang="it-IT" dirty="0" err="1"/>
              <a:t>www.epicentro.iss.it</a:t>
            </a:r>
            <a:r>
              <a:rPr lang="it-IT" dirty="0"/>
              <a:t>/coronavirus/ http://</a:t>
            </a:r>
            <a:r>
              <a:rPr lang="it-IT" dirty="0" err="1"/>
              <a:t>www.protezionecivile.gov.it</a:t>
            </a:r>
            <a:r>
              <a:rPr lang="it-IT" dirty="0"/>
              <a:t>/</a:t>
            </a:r>
            <a:r>
              <a:rPr lang="it-IT" dirty="0" err="1"/>
              <a:t>attivita</a:t>
            </a:r>
            <a:r>
              <a:rPr lang="it-IT" dirty="0"/>
              <a:t>-rischi/rischio-sanitario/emergenze/coronavirus </a:t>
            </a:r>
            <a:endParaRPr lang="it-IT" sz="2000" dirty="0"/>
          </a:p>
        </p:txBody>
      </p:sp>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534620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21895" y="1723445"/>
            <a:ext cx="7331241" cy="4393982"/>
          </a:xfrm>
        </p:spPr>
        <p:txBody>
          <a:bodyPr>
            <a:normAutofit/>
          </a:bodyPr>
          <a:lstStyle/>
          <a:p>
            <a:pPr marL="0" indent="0">
              <a:buNone/>
            </a:pPr>
            <a:endParaRPr lang="it-IT" dirty="0"/>
          </a:p>
          <a:p>
            <a:pPr marL="0" indent="0">
              <a:buNone/>
            </a:pPr>
            <a:endParaRPr lang="it-IT" dirty="0"/>
          </a:p>
          <a:p>
            <a:pPr marL="0" indent="0" algn="just">
              <a:buNone/>
            </a:pPr>
            <a:r>
              <a:rPr lang="it-IT" dirty="0"/>
              <a:t>Sulla base dei dati al momento disponibili, l’OMS ribadisce che </a:t>
            </a:r>
            <a:r>
              <a:rPr lang="it-IT" b="1" dirty="0">
                <a:solidFill>
                  <a:schemeClr val="accent1">
                    <a:lumMod val="75000"/>
                  </a:schemeClr>
                </a:solidFill>
              </a:rPr>
              <a:t>il contatto con i casi sintomatici </a:t>
            </a:r>
            <a:r>
              <a:rPr lang="it-IT" dirty="0"/>
              <a:t>(persone che hanno contratto l’infezione e hanno già manifestato i sintomi della malattia) </a:t>
            </a:r>
            <a:r>
              <a:rPr lang="it-IT" b="1" dirty="0">
                <a:solidFill>
                  <a:schemeClr val="accent1">
                    <a:lumMod val="75000"/>
                  </a:schemeClr>
                </a:solidFill>
              </a:rPr>
              <a:t>è il motore principale della trasmissione del nuovo coronavirus SARS-Cov-2.</a:t>
            </a:r>
          </a:p>
          <a:p>
            <a:pPr marL="0" lvl="0" indent="0">
              <a:buNone/>
            </a:pPr>
            <a:endParaRPr lang="it-IT" sz="2000" dirty="0"/>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9FCFA429-F7C8-2B4D-9BB5-AA78ADF4B0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3063432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a:bodyPr>
          <a:lstStyle/>
          <a:p>
            <a:pPr marL="0" indent="0">
              <a:buNone/>
            </a:pPr>
            <a:endParaRPr lang="it-IT" dirty="0"/>
          </a:p>
          <a:p>
            <a:pPr marL="0" indent="0" algn="just">
              <a:buNone/>
            </a:pPr>
            <a:r>
              <a:rPr lang="it-IT" b="1" dirty="0">
                <a:solidFill>
                  <a:schemeClr val="accent1">
                    <a:lumMod val="75000"/>
                  </a:schemeClr>
                </a:solidFill>
              </a:rPr>
              <a:t>La trasmissione da casi asintomatici probabilmente non è uno dei motori principali </a:t>
            </a:r>
            <a:r>
              <a:rPr lang="it-IT" dirty="0"/>
              <a:t>della trasmissione del nuovo coronavirus SARS-Cov-2. </a:t>
            </a:r>
          </a:p>
          <a:p>
            <a:pPr marL="0" indent="0" algn="just">
              <a:buNone/>
            </a:pPr>
            <a:r>
              <a:rPr lang="it-IT" dirty="0"/>
              <a:t>Tuttavia,  rimane la possibilità della </a:t>
            </a:r>
            <a:r>
              <a:rPr lang="it-IT" b="1" dirty="0">
                <a:solidFill>
                  <a:schemeClr val="accent1">
                    <a:lumMod val="75000"/>
                  </a:schemeClr>
                </a:solidFill>
              </a:rPr>
              <a:t>trasmissione del virus da soggetti nei quali la malattia si manifesta in forma paucisintomatica</a:t>
            </a:r>
            <a:r>
              <a:rPr lang="it-IT" dirty="0"/>
              <a:t>.</a:t>
            </a:r>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69C00FB0-0841-154F-8157-D1D521B7F5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77347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2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3 - CONOSCERE:  modalità di trasmissione dell’infezione</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lnSpcReduction="10000"/>
          </a:bodyPr>
          <a:lstStyle/>
          <a:p>
            <a:pPr marL="0" indent="0">
              <a:buNone/>
            </a:pPr>
            <a:r>
              <a:rPr lang="it-IT" dirty="0"/>
              <a:t>L’infezione da SARS-Cov-2 si trasmette da persona a persona attraverso: </a:t>
            </a:r>
          </a:p>
          <a:p>
            <a:pPr algn="just">
              <a:buClr>
                <a:schemeClr val="accent1">
                  <a:lumMod val="75000"/>
                </a:schemeClr>
              </a:buClr>
            </a:pPr>
            <a:r>
              <a:rPr lang="it-IT" dirty="0">
                <a:solidFill>
                  <a:schemeClr val="accent1">
                    <a:lumMod val="75000"/>
                  </a:schemeClr>
                </a:solidFill>
              </a:rPr>
              <a:t>gocce respiratorie </a:t>
            </a:r>
            <a:r>
              <a:rPr lang="it-IT" dirty="0"/>
              <a:t>che non rimangono sospese nell'aria e si depositano a  1 - 2 metri;</a:t>
            </a:r>
          </a:p>
          <a:p>
            <a:pPr algn="just">
              <a:buClr>
                <a:schemeClr val="accent1">
                  <a:lumMod val="75000"/>
                </a:schemeClr>
              </a:buClr>
            </a:pPr>
            <a:r>
              <a:rPr lang="it-IT" dirty="0">
                <a:solidFill>
                  <a:schemeClr val="accent1">
                    <a:lumMod val="75000"/>
                  </a:schemeClr>
                </a:solidFill>
              </a:rPr>
              <a:t>contatto diretto </a:t>
            </a:r>
            <a:r>
              <a:rPr lang="it-IT" dirty="0"/>
              <a:t>delle mucose con secrezioni o materiale contaminato, che può essere trasportato in mani o oggetti;</a:t>
            </a:r>
          </a:p>
          <a:p>
            <a:pPr algn="just">
              <a:buClr>
                <a:schemeClr val="accent1">
                  <a:lumMod val="75000"/>
                </a:schemeClr>
              </a:buClr>
            </a:pPr>
            <a:r>
              <a:rPr lang="it-IT" dirty="0">
                <a:solidFill>
                  <a:schemeClr val="accent1">
                    <a:lumMod val="75000"/>
                  </a:schemeClr>
                </a:solidFill>
              </a:rPr>
              <a:t>contatto con superfici o cute </a:t>
            </a:r>
            <a:r>
              <a:rPr lang="it-IT" dirty="0"/>
              <a:t>contaminata (probabile);</a:t>
            </a:r>
          </a:p>
          <a:p>
            <a:pPr algn="just">
              <a:buClr>
                <a:schemeClr val="accent1">
                  <a:lumMod val="75000"/>
                </a:schemeClr>
              </a:buClr>
            </a:pPr>
            <a:r>
              <a:rPr lang="it-IT" dirty="0">
                <a:solidFill>
                  <a:schemeClr val="accent1">
                    <a:lumMod val="75000"/>
                  </a:schemeClr>
                </a:solidFill>
              </a:rPr>
              <a:t>trasmissione nosocomiale</a:t>
            </a:r>
            <a:r>
              <a:rPr lang="it-IT" dirty="0"/>
              <a:t>, specialmente agli operatori sanitari.</a:t>
            </a:r>
          </a:p>
          <a:p>
            <a:endParaRPr lang="it-IT" sz="2000" dirty="0"/>
          </a:p>
        </p:txBody>
      </p:sp>
      <p:sp>
        <p:nvSpPr>
          <p:cNvPr id="35"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Isosceles Triangle 2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Isosceles Triangle 3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4173114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61598-6116-43D8-A7F8-C473195A6EB0}"/>
              </a:ext>
            </a:extLst>
          </p:cNvPr>
          <p:cNvSpPr>
            <a:spLocks noGrp="1"/>
          </p:cNvSpPr>
          <p:nvPr>
            <p:ph type="title"/>
          </p:nvPr>
        </p:nvSpPr>
        <p:spPr>
          <a:xfrm>
            <a:off x="643467" y="321734"/>
            <a:ext cx="10905066" cy="1135737"/>
          </a:xfrm>
          <a:solidFill>
            <a:schemeClr val="accent1">
              <a:lumMod val="75000"/>
            </a:schemeClr>
          </a:solidFill>
        </p:spPr>
        <p:txBody>
          <a:bodyPr>
            <a:normAutofit/>
          </a:bodyPr>
          <a:lstStyle/>
          <a:p>
            <a:r>
              <a:rPr lang="it-IT" sz="3600" b="1" dirty="0">
                <a:solidFill>
                  <a:schemeClr val="bg1"/>
                </a:solidFill>
              </a:rPr>
              <a:t>4 - CONOSCERE:  perché gli ospiti sono a rischio</a:t>
            </a:r>
            <a:br>
              <a:rPr lang="it-IT" sz="3600" b="1" dirty="0">
                <a:solidFill>
                  <a:schemeClr val="bg1"/>
                </a:solidFill>
              </a:rPr>
            </a:br>
            <a:endParaRPr lang="it-IT" sz="3600" dirty="0">
              <a:solidFill>
                <a:schemeClr val="bg1"/>
              </a:solidFill>
            </a:endParaRPr>
          </a:p>
        </p:txBody>
      </p:sp>
      <p:sp>
        <p:nvSpPr>
          <p:cNvPr id="3" name="Segnaposto contenuto 2">
            <a:extLst>
              <a:ext uri="{FF2B5EF4-FFF2-40B4-BE49-F238E27FC236}">
                <a16:creationId xmlns:a16="http://schemas.microsoft.com/office/drawing/2014/main" id="{4F87565D-2DC1-41A7-B0DD-13E0FCE07F25}"/>
              </a:ext>
            </a:extLst>
          </p:cNvPr>
          <p:cNvSpPr>
            <a:spLocks noGrp="1"/>
          </p:cNvSpPr>
          <p:nvPr>
            <p:ph idx="1"/>
          </p:nvPr>
        </p:nvSpPr>
        <p:spPr>
          <a:xfrm>
            <a:off x="751703" y="1723445"/>
            <a:ext cx="7509932" cy="4393982"/>
          </a:xfrm>
        </p:spPr>
        <p:txBody>
          <a:bodyPr>
            <a:normAutofit fontScale="85000" lnSpcReduction="10000"/>
          </a:bodyPr>
          <a:lstStyle/>
          <a:p>
            <a:pPr marL="0" indent="0" algn="just">
              <a:lnSpc>
                <a:spcPct val="100000"/>
              </a:lnSpc>
              <a:spcBef>
                <a:spcPts val="0"/>
              </a:spcBef>
              <a:spcAft>
                <a:spcPts val="400"/>
              </a:spcAft>
              <a:buNone/>
            </a:pPr>
            <a:r>
              <a:rPr lang="it-IT" dirty="0"/>
              <a:t>Gli </a:t>
            </a:r>
            <a:r>
              <a:rPr lang="it-IT" b="1" dirty="0"/>
              <a:t>ospiti</a:t>
            </a:r>
            <a:r>
              <a:rPr lang="it-IT" dirty="0"/>
              <a:t> delle strutture residenziali  per anziani sono </a:t>
            </a:r>
            <a:r>
              <a:rPr lang="it-IT" dirty="0">
                <a:solidFill>
                  <a:schemeClr val="accent5">
                    <a:lumMod val="75000"/>
                  </a:schemeClr>
                </a:solidFill>
              </a:rPr>
              <a:t>vulnerabili all'infezione COVID-19</a:t>
            </a:r>
            <a:r>
              <a:rPr lang="it-IT" dirty="0">
                <a:solidFill>
                  <a:srgbClr val="0070C0"/>
                </a:solidFill>
              </a:rPr>
              <a:t> </a:t>
            </a:r>
            <a:r>
              <a:rPr lang="it-IT" dirty="0"/>
              <a:t>per i seguenti motivi:</a:t>
            </a:r>
          </a:p>
          <a:p>
            <a:pPr lvl="0" algn="just">
              <a:lnSpc>
                <a:spcPct val="100000"/>
              </a:lnSpc>
              <a:spcBef>
                <a:spcPts val="0"/>
              </a:spcBef>
              <a:spcAft>
                <a:spcPts val="400"/>
              </a:spcAft>
            </a:pPr>
            <a:r>
              <a:rPr lang="it-IT" dirty="0"/>
              <a:t>Di solito presentano patologie di base o sono per lo più affetti da patologie croniche spesso multiple.</a:t>
            </a:r>
          </a:p>
          <a:p>
            <a:pPr lvl="0" algn="just">
              <a:lnSpc>
                <a:spcPct val="100000"/>
              </a:lnSpc>
              <a:spcBef>
                <a:spcPts val="0"/>
              </a:spcBef>
              <a:spcAft>
                <a:spcPts val="400"/>
              </a:spcAft>
            </a:pPr>
            <a:r>
              <a:rPr lang="it-IT" dirty="0">
                <a:solidFill>
                  <a:srgbClr val="C00000"/>
                </a:solidFill>
              </a:rPr>
              <a:t>Di solito hanno un'età avanzata.</a:t>
            </a:r>
          </a:p>
          <a:p>
            <a:pPr lvl="0" algn="just">
              <a:lnSpc>
                <a:spcPct val="100000"/>
              </a:lnSpc>
              <a:spcBef>
                <a:spcPts val="0"/>
              </a:spcBef>
              <a:spcAft>
                <a:spcPts val="400"/>
              </a:spcAft>
            </a:pPr>
            <a:r>
              <a:rPr lang="it-IT" dirty="0"/>
              <a:t>Hanno stretti contatti con altre persone (i loro caregiver) e gli altri residenti.</a:t>
            </a:r>
          </a:p>
          <a:p>
            <a:pPr lvl="0" algn="just">
              <a:lnSpc>
                <a:spcPct val="100000"/>
              </a:lnSpc>
              <a:spcBef>
                <a:spcPts val="0"/>
              </a:spcBef>
              <a:spcAft>
                <a:spcPts val="400"/>
              </a:spcAft>
            </a:pPr>
            <a:r>
              <a:rPr lang="it-IT" dirty="0">
                <a:solidFill>
                  <a:srgbClr val="C00000"/>
                </a:solidFill>
              </a:rPr>
              <a:t>Trascorrono molto tempo in ambienti chiusi con popolazioni ugualmente vulnerabili.</a:t>
            </a:r>
          </a:p>
          <a:p>
            <a:pPr lvl="0" algn="just">
              <a:lnSpc>
                <a:spcPct val="100000"/>
              </a:lnSpc>
              <a:spcBef>
                <a:spcPts val="0"/>
              </a:spcBef>
              <a:spcAft>
                <a:spcPts val="400"/>
              </a:spcAft>
            </a:pPr>
            <a:r>
              <a:rPr lang="it-IT" dirty="0"/>
              <a:t>La presenza di ospiti con deterioramento cognitivo può rendere di difficile applicazione le precauzioni di contatto e l'isolamento.</a:t>
            </a:r>
          </a:p>
        </p:txBody>
      </p:sp>
      <p:pic>
        <p:nvPicPr>
          <p:cNvPr id="5" name="Immagine 4">
            <a:extLst>
              <a:ext uri="{FF2B5EF4-FFF2-40B4-BE49-F238E27FC236}">
                <a16:creationId xmlns:a16="http://schemas.microsoft.com/office/drawing/2014/main" id="{05371369-E632-448D-A831-B3CF2A3B8845}"/>
              </a:ext>
            </a:extLst>
          </p:cNvPr>
          <p:cNvPicPr>
            <a:picLocks noChangeAspect="1"/>
          </p:cNvPicPr>
          <p:nvPr/>
        </p:nvPicPr>
        <p:blipFill rotWithShape="1">
          <a:blip r:embed="rId2"/>
          <a:srcRect l="7817" r="25638" b="1"/>
          <a:stretch/>
        </p:blipFill>
        <p:spPr>
          <a:xfrm>
            <a:off x="8129870" y="2236816"/>
            <a:ext cx="3486312" cy="3486312"/>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11" name="Immagine 10">
            <a:extLst>
              <a:ext uri="{FF2B5EF4-FFF2-40B4-BE49-F238E27FC236}">
                <a16:creationId xmlns:a16="http://schemas.microsoft.com/office/drawing/2014/main" id="{42C05039-01FD-3141-86B3-BF554399B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0185" y="6032966"/>
            <a:ext cx="1995866" cy="855371"/>
          </a:xfrm>
          <a:prstGeom prst="rect">
            <a:avLst/>
          </a:prstGeom>
        </p:spPr>
      </p:pic>
    </p:spTree>
    <p:extLst>
      <p:ext uri="{BB962C8B-B14F-4D97-AF65-F5344CB8AC3E}">
        <p14:creationId xmlns:p14="http://schemas.microsoft.com/office/powerpoint/2010/main" val="213100538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4337</Words>
  <Application>Microsoft Office PowerPoint</Application>
  <PresentationFormat>Widescreen</PresentationFormat>
  <Paragraphs>303</Paragraphs>
  <Slides>56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56</vt:i4>
      </vt:variant>
    </vt:vector>
  </HeadingPairs>
  <TitlesOfParts>
    <vt:vector size="60" baseType="lpstr">
      <vt:lpstr>Arial</vt:lpstr>
      <vt:lpstr>Calibri</vt:lpstr>
      <vt:lpstr>Calibri Light</vt:lpstr>
      <vt:lpstr>Tema di Office</vt:lpstr>
      <vt:lpstr>PREVENZIONE E GESTIONE NELLE RESIDENZE SOCIOSANITARIE PER ANZIANI</vt:lpstr>
      <vt:lpstr>Documento redatto da APRIRE Network approvato dalle società scientifiche:</vt:lpstr>
      <vt:lpstr>1 - PRESENTAZIONE </vt:lpstr>
      <vt:lpstr>2 - PERCHÉ QUESTO DOCUMENTO  </vt:lpstr>
      <vt:lpstr>2 - PERCHÉ QUESTO DOCUMENTO  </vt:lpstr>
      <vt:lpstr>3 - CONOSCERE:  modalità di trasmissione dell’infezione </vt:lpstr>
      <vt:lpstr>3 - CONOSCERE:  modalità di trasmissione dell’infezione </vt:lpstr>
      <vt:lpstr>3 - CONOSCERE:  modalità di trasmissione dell’infezione </vt:lpstr>
      <vt:lpstr>4 - CONOSCERE:  perché gli ospiti sono a rischio </vt:lpstr>
      <vt:lpstr>5 - CONOSCERE:  perché anche gli operatori, i familiari, i volontari sono a rischio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6 - INTERVENTI: preparare il piano di prevenzione e intervento</vt:lpstr>
      <vt:lpstr>7 - INTERVENTI: proteggere gli operatori </vt:lpstr>
      <vt:lpstr>7 - INTERVENTI: proteggere gli operatori </vt:lpstr>
      <vt:lpstr>7 - INTERVENTI: proteggere gli operatori </vt:lpstr>
      <vt:lpstr>8 - INTERVENTI: azioni per contrastare la diffusione dell’infezione da SARS-Cov-2 </vt:lpstr>
      <vt:lpstr>8 - INTERVENTI: azioni per contrastare la diffusione dell’infezione da SARS-Cov-2 </vt:lpstr>
      <vt:lpstr>8 - INTERVENTI: azioni per contrastare la diffusione dell’infezione da SARS-Cov-2 </vt:lpstr>
      <vt:lpstr>8 - INTERVENTI: azioni per contrastare la diffusione dell’infezione da SARS-Cov-2 </vt:lpstr>
      <vt:lpstr>9 - INTERVENTI: individuazione dei casi sospetti COVID-19 </vt:lpstr>
      <vt:lpstr>Presentazione standard di PowerPoint</vt:lpstr>
      <vt:lpstr>Presentazione standard di PowerPoint</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10 - INTERVENTI: gestione dei casi sospetti COVID-19 </vt:lpstr>
      <vt:lpstr>11 - INTERVENTI: monitoraggio degli ospiti con sintomi di COVID-19 </vt:lpstr>
      <vt:lpstr>12 - INTERVENTI: criteri clinici per l’ospedalizzazione </vt:lpstr>
      <vt:lpstr>12 - INTERVENTI: criteri clinici per l’ospedalizzazione </vt:lpstr>
      <vt:lpstr>12 - INTERVENTI: criteri clinici per l’ospedalizzazione </vt:lpstr>
      <vt:lpstr>13 – INTERVENTI: misure volte a proteggere i familiari </vt:lpstr>
      <vt:lpstr>14 – INTERVENTI: ammissione di nuovi ospiti </vt:lpstr>
      <vt:lpstr>14 – INTERVENTI: ammissione di nuovi ospiti </vt:lpstr>
      <vt:lpstr>14 – INTERVENTI: ammissione di nuovi ospiti </vt:lpstr>
      <vt:lpstr>ALLEGATO 1 - Procedure per la sanificazione ambientale  </vt:lpstr>
      <vt:lpstr>Presentazione standard di PowerPoint</vt:lpstr>
      <vt:lpstr>Presentazione standard di PowerPoint</vt:lpstr>
      <vt:lpstr>Presentazione standard di PowerPoint</vt:lpstr>
      <vt:lpstr>Presentazione standard di PowerPoint</vt:lpstr>
      <vt:lpstr>Presentazione standard di PowerPoint</vt:lpstr>
      <vt:lpstr>ALLEGATO 2 - Procedure di vestizione svestizione dei Dispositivi di Protezione Individuale (DPI) e indicazioni per un utilizzo razionale </vt:lpstr>
      <vt:lpstr>Presentazione standard di PowerPoint</vt:lpstr>
      <vt:lpstr>Presentazione standard di PowerPoint</vt:lpstr>
      <vt:lpstr>Presentazione standard di PowerPoint</vt:lpstr>
      <vt:lpstr>Presentazione standard di PowerPoint</vt:lpstr>
      <vt:lpstr>Presentazione standard di PowerPoint</vt:lpstr>
      <vt:lpstr>GLOSSARIO </vt:lpstr>
      <vt:lpstr>BIBLIOGRAFIA </vt:lpstr>
      <vt:lpstr>BIBLIOGRAFIA </vt:lpstr>
      <vt:lpstr>BIBLIOGRAFIA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PREVENZIONE E GESTIONE NELLE RESIDENZE SOCIOSANITARIE PER ANZIANI</dc:title>
  <dc:creator>Ermi Zanetti</dc:creator>
  <cp:lastModifiedBy>Ermi Zanetti</cp:lastModifiedBy>
  <cp:revision>16</cp:revision>
  <dcterms:created xsi:type="dcterms:W3CDTF">2020-03-18T16:32:10Z</dcterms:created>
  <dcterms:modified xsi:type="dcterms:W3CDTF">2020-03-18T18:58:09Z</dcterms:modified>
</cp:coreProperties>
</file>