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handoutMasterIdLst>
    <p:handoutMasterId r:id="rId69"/>
  </p:handoutMasterIdLst>
  <p:sldIdLst>
    <p:sldId id="264" r:id="rId2"/>
    <p:sldId id="265" r:id="rId3"/>
    <p:sldId id="257" r:id="rId4"/>
    <p:sldId id="259" r:id="rId5"/>
    <p:sldId id="260" r:id="rId6"/>
    <p:sldId id="261" r:id="rId7"/>
    <p:sldId id="262" r:id="rId8"/>
    <p:sldId id="263" r:id="rId9"/>
    <p:sldId id="266" r:id="rId10"/>
    <p:sldId id="267" r:id="rId11"/>
    <p:sldId id="322" r:id="rId12"/>
    <p:sldId id="268" r:id="rId13"/>
    <p:sldId id="327" r:id="rId14"/>
    <p:sldId id="295" r:id="rId15"/>
    <p:sldId id="272" r:id="rId16"/>
    <p:sldId id="323" r:id="rId17"/>
    <p:sldId id="326" r:id="rId18"/>
    <p:sldId id="296" r:id="rId19"/>
    <p:sldId id="297" r:id="rId20"/>
    <p:sldId id="300" r:id="rId21"/>
    <p:sldId id="299" r:id="rId22"/>
    <p:sldId id="269" r:id="rId23"/>
    <p:sldId id="332" r:id="rId24"/>
    <p:sldId id="328" r:id="rId25"/>
    <p:sldId id="270" r:id="rId26"/>
    <p:sldId id="324" r:id="rId27"/>
    <p:sldId id="325" r:id="rId28"/>
    <p:sldId id="277" r:id="rId29"/>
    <p:sldId id="320" r:id="rId30"/>
    <p:sldId id="321" r:id="rId31"/>
    <p:sldId id="330" r:id="rId32"/>
    <p:sldId id="302" r:id="rId33"/>
    <p:sldId id="274" r:id="rId34"/>
    <p:sldId id="275" r:id="rId35"/>
    <p:sldId id="333" r:id="rId36"/>
    <p:sldId id="278" r:id="rId37"/>
    <p:sldId id="279" r:id="rId38"/>
    <p:sldId id="282" r:id="rId39"/>
    <p:sldId id="281" r:id="rId40"/>
    <p:sldId id="303" r:id="rId41"/>
    <p:sldId id="334" r:id="rId42"/>
    <p:sldId id="276" r:id="rId43"/>
    <p:sldId id="331" r:id="rId44"/>
    <p:sldId id="271" r:id="rId45"/>
    <p:sldId id="305" r:id="rId46"/>
    <p:sldId id="306" r:id="rId47"/>
    <p:sldId id="283" r:id="rId48"/>
    <p:sldId id="284" r:id="rId49"/>
    <p:sldId id="307" r:id="rId50"/>
    <p:sldId id="286" r:id="rId51"/>
    <p:sldId id="315" r:id="rId52"/>
    <p:sldId id="287" r:id="rId53"/>
    <p:sldId id="308" r:id="rId54"/>
    <p:sldId id="288" r:id="rId55"/>
    <p:sldId id="309" r:id="rId56"/>
    <p:sldId id="310" r:id="rId57"/>
    <p:sldId id="311" r:id="rId58"/>
    <p:sldId id="314" r:id="rId59"/>
    <p:sldId id="312" r:id="rId60"/>
    <p:sldId id="313" r:id="rId61"/>
    <p:sldId id="318" r:id="rId62"/>
    <p:sldId id="319" r:id="rId63"/>
    <p:sldId id="291" r:id="rId64"/>
    <p:sldId id="317" r:id="rId65"/>
    <p:sldId id="316" r:id="rId66"/>
    <p:sldId id="329" r:id="rId6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B11839C8-77FB-40A3-98CF-AB0B1B75D8B5}">
          <p14:sldIdLst>
            <p14:sldId id="264"/>
            <p14:sldId id="265"/>
            <p14:sldId id="257"/>
            <p14:sldId id="259"/>
            <p14:sldId id="260"/>
            <p14:sldId id="261"/>
            <p14:sldId id="262"/>
            <p14:sldId id="263"/>
            <p14:sldId id="266"/>
            <p14:sldId id="267"/>
            <p14:sldId id="322"/>
            <p14:sldId id="268"/>
            <p14:sldId id="327"/>
            <p14:sldId id="295"/>
            <p14:sldId id="272"/>
            <p14:sldId id="323"/>
            <p14:sldId id="326"/>
            <p14:sldId id="296"/>
            <p14:sldId id="297"/>
            <p14:sldId id="300"/>
            <p14:sldId id="299"/>
            <p14:sldId id="269"/>
            <p14:sldId id="332"/>
            <p14:sldId id="328"/>
            <p14:sldId id="270"/>
            <p14:sldId id="324"/>
            <p14:sldId id="325"/>
            <p14:sldId id="277"/>
            <p14:sldId id="320"/>
            <p14:sldId id="321"/>
            <p14:sldId id="330"/>
            <p14:sldId id="302"/>
            <p14:sldId id="274"/>
            <p14:sldId id="275"/>
            <p14:sldId id="333"/>
            <p14:sldId id="278"/>
            <p14:sldId id="279"/>
            <p14:sldId id="282"/>
            <p14:sldId id="281"/>
            <p14:sldId id="303"/>
            <p14:sldId id="334"/>
            <p14:sldId id="276"/>
            <p14:sldId id="331"/>
            <p14:sldId id="271"/>
            <p14:sldId id="305"/>
            <p14:sldId id="306"/>
            <p14:sldId id="283"/>
            <p14:sldId id="284"/>
            <p14:sldId id="307"/>
            <p14:sldId id="286"/>
            <p14:sldId id="315"/>
            <p14:sldId id="287"/>
            <p14:sldId id="308"/>
            <p14:sldId id="288"/>
            <p14:sldId id="309"/>
            <p14:sldId id="310"/>
            <p14:sldId id="311"/>
            <p14:sldId id="314"/>
            <p14:sldId id="312"/>
            <p14:sldId id="313"/>
            <p14:sldId id="318"/>
            <p14:sldId id="319"/>
            <p14:sldId id="291"/>
            <p14:sldId id="317"/>
            <p14:sldId id="316"/>
            <p14:sldId id="32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09" autoAdjust="0"/>
    <p:restoredTop sz="94660"/>
  </p:normalViewPr>
  <p:slideViewPr>
    <p:cSldViewPr snapToGrid="0">
      <p:cViewPr varScale="1">
        <p:scale>
          <a:sx n="91" d="100"/>
          <a:sy n="91" d="100"/>
        </p:scale>
        <p:origin x="632" y="1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8C3C309C-6A17-42CF-AE04-669882A117D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it-IT"/>
              <a:t>PANDEMIA COVID-19</a:t>
            </a:r>
          </a:p>
        </p:txBody>
      </p:sp>
      <p:sp>
        <p:nvSpPr>
          <p:cNvPr id="3" name="Segnaposto data 2">
            <a:extLst>
              <a:ext uri="{FF2B5EF4-FFF2-40B4-BE49-F238E27FC236}">
                <a16:creationId xmlns:a16="http://schemas.microsoft.com/office/drawing/2014/main" id="{875D3ED5-3D48-4A5F-A0BA-CABF5465F35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296BA23-6629-4AC7-AB35-9ECF35B1AAEF}" type="datetimeFigureOut">
              <a:rPr lang="it-IT" smtClean="0"/>
              <a:t>24/03/20</a:t>
            </a:fld>
            <a:endParaRPr lang="it-IT"/>
          </a:p>
        </p:txBody>
      </p:sp>
      <p:sp>
        <p:nvSpPr>
          <p:cNvPr id="4" name="Segnaposto piè di pagina 3">
            <a:extLst>
              <a:ext uri="{FF2B5EF4-FFF2-40B4-BE49-F238E27FC236}">
                <a16:creationId xmlns:a16="http://schemas.microsoft.com/office/drawing/2014/main" id="{786FEF16-664B-47B4-98F9-EA1892FB2DA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it-IT"/>
              <a:t>APRIRE NETWORK</a:t>
            </a:r>
          </a:p>
        </p:txBody>
      </p:sp>
      <p:sp>
        <p:nvSpPr>
          <p:cNvPr id="5" name="Segnaposto numero diapositiva 4">
            <a:extLst>
              <a:ext uri="{FF2B5EF4-FFF2-40B4-BE49-F238E27FC236}">
                <a16:creationId xmlns:a16="http://schemas.microsoft.com/office/drawing/2014/main" id="{0E77D5FD-12AF-4B10-A305-986DED9DA4B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E0C839D-D9D7-47E5-ABB6-E9BFC02FE702}" type="slidenum">
              <a:rPr lang="it-IT" smtClean="0"/>
              <a:t>‹N›</a:t>
            </a:fld>
            <a:endParaRPr lang="it-IT"/>
          </a:p>
        </p:txBody>
      </p:sp>
    </p:spTree>
    <p:extLst>
      <p:ext uri="{BB962C8B-B14F-4D97-AF65-F5344CB8AC3E}">
        <p14:creationId xmlns:p14="http://schemas.microsoft.com/office/powerpoint/2010/main" val="97801809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it-IT"/>
              <a:t>PANDEMIA COVID-19</a:t>
            </a:r>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5BE872-2C52-4CA4-915C-86F49C352277}" type="datetimeFigureOut">
              <a:rPr lang="it-IT" smtClean="0"/>
              <a:t>24/03/20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it-IT"/>
              <a:t>APRIRE NETWORK</a:t>
            </a:r>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28077D-C6F5-4835-A769-8ED1A960CD79}" type="slidenum">
              <a:rPr lang="it-IT" smtClean="0"/>
              <a:t>‹N›</a:t>
            </a:fld>
            <a:endParaRPr lang="it-IT"/>
          </a:p>
        </p:txBody>
      </p:sp>
    </p:spTree>
    <p:extLst>
      <p:ext uri="{BB962C8B-B14F-4D97-AF65-F5344CB8AC3E}">
        <p14:creationId xmlns:p14="http://schemas.microsoft.com/office/powerpoint/2010/main" val="3757820872"/>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1DA6C6-0C85-491C-8D32-33D795B2F3A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F7D7E6C5-4E77-47C5-85D4-95D793E4F3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D7174BFC-BF77-4094-A17E-9A7549BAC2A6}"/>
              </a:ext>
            </a:extLst>
          </p:cNvPr>
          <p:cNvSpPr>
            <a:spLocks noGrp="1"/>
          </p:cNvSpPr>
          <p:nvPr>
            <p:ph type="dt" sz="half" idx="10"/>
          </p:nvPr>
        </p:nvSpPr>
        <p:spPr/>
        <p:txBody>
          <a:bodyPr/>
          <a:lstStyle/>
          <a:p>
            <a:fld id="{C6F10BFC-B17C-4327-9105-17A232636033}" type="datetime1">
              <a:rPr lang="it-IT" smtClean="0"/>
              <a:t>24/03/20</a:t>
            </a:fld>
            <a:endParaRPr lang="it-IT"/>
          </a:p>
        </p:txBody>
      </p:sp>
      <p:sp>
        <p:nvSpPr>
          <p:cNvPr id="5" name="Segnaposto piè di pagina 4">
            <a:extLst>
              <a:ext uri="{FF2B5EF4-FFF2-40B4-BE49-F238E27FC236}">
                <a16:creationId xmlns:a16="http://schemas.microsoft.com/office/drawing/2014/main" id="{FD7718EB-F3E2-4A5D-A106-F44688582A49}"/>
              </a:ext>
            </a:extLst>
          </p:cNvPr>
          <p:cNvSpPr>
            <a:spLocks noGrp="1"/>
          </p:cNvSpPr>
          <p:nvPr>
            <p:ph type="ftr" sz="quarter" idx="11"/>
          </p:nvPr>
        </p:nvSpPr>
        <p:spPr/>
        <p:txBody>
          <a:bodyPr/>
          <a:lstStyle/>
          <a:p>
            <a:r>
              <a:rPr lang="it-IT"/>
              <a:t>APRIRE NETWORK</a:t>
            </a:r>
          </a:p>
        </p:txBody>
      </p:sp>
      <p:sp>
        <p:nvSpPr>
          <p:cNvPr id="6" name="Segnaposto numero diapositiva 5">
            <a:extLst>
              <a:ext uri="{FF2B5EF4-FFF2-40B4-BE49-F238E27FC236}">
                <a16:creationId xmlns:a16="http://schemas.microsoft.com/office/drawing/2014/main" id="{79662E2D-E626-40BB-81FA-9F155024B211}"/>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667787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5D953B-5CDA-43DA-BD01-F74D89E059D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AFA38D5-02A7-439F-8C97-0A1646CAA260}"/>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9776B8B-FFE9-4596-84BA-A292EFF0BE4C}"/>
              </a:ext>
            </a:extLst>
          </p:cNvPr>
          <p:cNvSpPr>
            <a:spLocks noGrp="1"/>
          </p:cNvSpPr>
          <p:nvPr>
            <p:ph type="dt" sz="half" idx="10"/>
          </p:nvPr>
        </p:nvSpPr>
        <p:spPr/>
        <p:txBody>
          <a:bodyPr/>
          <a:lstStyle/>
          <a:p>
            <a:fld id="{16985A43-5CBB-4A58-8BE0-25BA4ECF224E}" type="datetime1">
              <a:rPr lang="it-IT" smtClean="0"/>
              <a:t>24/03/20</a:t>
            </a:fld>
            <a:endParaRPr lang="it-IT"/>
          </a:p>
        </p:txBody>
      </p:sp>
      <p:sp>
        <p:nvSpPr>
          <p:cNvPr id="5" name="Segnaposto piè di pagina 4">
            <a:extLst>
              <a:ext uri="{FF2B5EF4-FFF2-40B4-BE49-F238E27FC236}">
                <a16:creationId xmlns:a16="http://schemas.microsoft.com/office/drawing/2014/main" id="{CF7D8212-7827-4383-BC6F-F044DECA358C}"/>
              </a:ext>
            </a:extLst>
          </p:cNvPr>
          <p:cNvSpPr>
            <a:spLocks noGrp="1"/>
          </p:cNvSpPr>
          <p:nvPr>
            <p:ph type="ftr" sz="quarter" idx="11"/>
          </p:nvPr>
        </p:nvSpPr>
        <p:spPr/>
        <p:txBody>
          <a:bodyPr/>
          <a:lstStyle/>
          <a:p>
            <a:r>
              <a:rPr lang="it-IT"/>
              <a:t>APRIRE NETWORK</a:t>
            </a:r>
          </a:p>
        </p:txBody>
      </p:sp>
      <p:sp>
        <p:nvSpPr>
          <p:cNvPr id="6" name="Segnaposto numero diapositiva 5">
            <a:extLst>
              <a:ext uri="{FF2B5EF4-FFF2-40B4-BE49-F238E27FC236}">
                <a16:creationId xmlns:a16="http://schemas.microsoft.com/office/drawing/2014/main" id="{A2328A9B-9C33-4F26-AB54-049F3B98B90C}"/>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4052162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CF86A112-078A-417F-8433-6FCF6881CDC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070FA2B-5336-4495-B224-7ECE898D7AB2}"/>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C6541CD-C2BB-4AF5-8ADF-D9F157FBA6D5}"/>
              </a:ext>
            </a:extLst>
          </p:cNvPr>
          <p:cNvSpPr>
            <a:spLocks noGrp="1"/>
          </p:cNvSpPr>
          <p:nvPr>
            <p:ph type="dt" sz="half" idx="10"/>
          </p:nvPr>
        </p:nvSpPr>
        <p:spPr/>
        <p:txBody>
          <a:bodyPr/>
          <a:lstStyle/>
          <a:p>
            <a:fld id="{AD5EB021-593C-469D-9C06-9E52507ED340}" type="datetime1">
              <a:rPr lang="it-IT" smtClean="0"/>
              <a:t>24/03/20</a:t>
            </a:fld>
            <a:endParaRPr lang="it-IT"/>
          </a:p>
        </p:txBody>
      </p:sp>
      <p:sp>
        <p:nvSpPr>
          <p:cNvPr id="5" name="Segnaposto piè di pagina 4">
            <a:extLst>
              <a:ext uri="{FF2B5EF4-FFF2-40B4-BE49-F238E27FC236}">
                <a16:creationId xmlns:a16="http://schemas.microsoft.com/office/drawing/2014/main" id="{F45B4430-DFBC-4FC2-9772-78243D3D7A46}"/>
              </a:ext>
            </a:extLst>
          </p:cNvPr>
          <p:cNvSpPr>
            <a:spLocks noGrp="1"/>
          </p:cNvSpPr>
          <p:nvPr>
            <p:ph type="ftr" sz="quarter" idx="11"/>
          </p:nvPr>
        </p:nvSpPr>
        <p:spPr/>
        <p:txBody>
          <a:bodyPr/>
          <a:lstStyle/>
          <a:p>
            <a:r>
              <a:rPr lang="it-IT"/>
              <a:t>APRIRE NETWORK</a:t>
            </a:r>
          </a:p>
        </p:txBody>
      </p:sp>
      <p:sp>
        <p:nvSpPr>
          <p:cNvPr id="6" name="Segnaposto numero diapositiva 5">
            <a:extLst>
              <a:ext uri="{FF2B5EF4-FFF2-40B4-BE49-F238E27FC236}">
                <a16:creationId xmlns:a16="http://schemas.microsoft.com/office/drawing/2014/main" id="{A4695ED1-8AE5-4772-B134-BF79629E0E7D}"/>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4002796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59794A-2092-46A5-8E2F-63F7CCE4853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F451634-D96B-485F-AA5C-86606820B7A6}"/>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3836154-7F67-4EDC-87C4-557202AF91D0}"/>
              </a:ext>
            </a:extLst>
          </p:cNvPr>
          <p:cNvSpPr>
            <a:spLocks noGrp="1"/>
          </p:cNvSpPr>
          <p:nvPr>
            <p:ph type="dt" sz="half" idx="10"/>
          </p:nvPr>
        </p:nvSpPr>
        <p:spPr/>
        <p:txBody>
          <a:bodyPr/>
          <a:lstStyle/>
          <a:p>
            <a:fld id="{2C22AF14-E45E-4A6D-83A3-1C513E062A4E}" type="datetime1">
              <a:rPr lang="it-IT" smtClean="0"/>
              <a:t>24/03/20</a:t>
            </a:fld>
            <a:endParaRPr lang="it-IT"/>
          </a:p>
        </p:txBody>
      </p:sp>
      <p:sp>
        <p:nvSpPr>
          <p:cNvPr id="5" name="Segnaposto piè di pagina 4">
            <a:extLst>
              <a:ext uri="{FF2B5EF4-FFF2-40B4-BE49-F238E27FC236}">
                <a16:creationId xmlns:a16="http://schemas.microsoft.com/office/drawing/2014/main" id="{9143C32C-DF26-4DBA-A0EA-E698EFCF6637}"/>
              </a:ext>
            </a:extLst>
          </p:cNvPr>
          <p:cNvSpPr>
            <a:spLocks noGrp="1"/>
          </p:cNvSpPr>
          <p:nvPr>
            <p:ph type="ftr" sz="quarter" idx="11"/>
          </p:nvPr>
        </p:nvSpPr>
        <p:spPr/>
        <p:txBody>
          <a:bodyPr/>
          <a:lstStyle/>
          <a:p>
            <a:r>
              <a:rPr lang="it-IT"/>
              <a:t>APRIRE NETWORK</a:t>
            </a:r>
          </a:p>
        </p:txBody>
      </p:sp>
      <p:sp>
        <p:nvSpPr>
          <p:cNvPr id="6" name="Segnaposto numero diapositiva 5">
            <a:extLst>
              <a:ext uri="{FF2B5EF4-FFF2-40B4-BE49-F238E27FC236}">
                <a16:creationId xmlns:a16="http://schemas.microsoft.com/office/drawing/2014/main" id="{834CB599-5D73-470D-ABAB-A4AE2DFB6E14}"/>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766386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F33845-BF63-4C2B-85A7-0F51EB879EB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D27FF1E-35D0-42DE-AD26-1328E51F1E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4C35F331-0642-4674-A947-8FEA26C6312C}"/>
              </a:ext>
            </a:extLst>
          </p:cNvPr>
          <p:cNvSpPr>
            <a:spLocks noGrp="1"/>
          </p:cNvSpPr>
          <p:nvPr>
            <p:ph type="dt" sz="half" idx="10"/>
          </p:nvPr>
        </p:nvSpPr>
        <p:spPr/>
        <p:txBody>
          <a:bodyPr/>
          <a:lstStyle/>
          <a:p>
            <a:fld id="{0BC2F274-A158-4905-B7FB-5AC2D2A4CAC1}" type="datetime1">
              <a:rPr lang="it-IT" smtClean="0"/>
              <a:t>24/03/20</a:t>
            </a:fld>
            <a:endParaRPr lang="it-IT"/>
          </a:p>
        </p:txBody>
      </p:sp>
      <p:sp>
        <p:nvSpPr>
          <p:cNvPr id="5" name="Segnaposto piè di pagina 4">
            <a:extLst>
              <a:ext uri="{FF2B5EF4-FFF2-40B4-BE49-F238E27FC236}">
                <a16:creationId xmlns:a16="http://schemas.microsoft.com/office/drawing/2014/main" id="{5E4D61DF-0F05-48D4-B46B-A770948F98A7}"/>
              </a:ext>
            </a:extLst>
          </p:cNvPr>
          <p:cNvSpPr>
            <a:spLocks noGrp="1"/>
          </p:cNvSpPr>
          <p:nvPr>
            <p:ph type="ftr" sz="quarter" idx="11"/>
          </p:nvPr>
        </p:nvSpPr>
        <p:spPr/>
        <p:txBody>
          <a:bodyPr/>
          <a:lstStyle/>
          <a:p>
            <a:r>
              <a:rPr lang="it-IT"/>
              <a:t>APRIRE NETWORK</a:t>
            </a:r>
          </a:p>
        </p:txBody>
      </p:sp>
      <p:sp>
        <p:nvSpPr>
          <p:cNvPr id="6" name="Segnaposto numero diapositiva 5">
            <a:extLst>
              <a:ext uri="{FF2B5EF4-FFF2-40B4-BE49-F238E27FC236}">
                <a16:creationId xmlns:a16="http://schemas.microsoft.com/office/drawing/2014/main" id="{12535772-D416-42CF-81AA-655E8CA49B1C}"/>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2553161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FBCF11-2FEC-4869-A7D8-D748728F874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E8B9553-32F4-4B15-8981-89BDF157545B}"/>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9BC1FD90-2286-4C5F-9E61-A7A206BF4C5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B32AA76-0FF9-4A44-9114-6E3612293CA1}"/>
              </a:ext>
            </a:extLst>
          </p:cNvPr>
          <p:cNvSpPr>
            <a:spLocks noGrp="1"/>
          </p:cNvSpPr>
          <p:nvPr>
            <p:ph type="dt" sz="half" idx="10"/>
          </p:nvPr>
        </p:nvSpPr>
        <p:spPr/>
        <p:txBody>
          <a:bodyPr/>
          <a:lstStyle/>
          <a:p>
            <a:fld id="{A6858F6C-32ED-4413-8699-57286D797745}" type="datetime1">
              <a:rPr lang="it-IT" smtClean="0"/>
              <a:t>24/03/20</a:t>
            </a:fld>
            <a:endParaRPr lang="it-IT"/>
          </a:p>
        </p:txBody>
      </p:sp>
      <p:sp>
        <p:nvSpPr>
          <p:cNvPr id="6" name="Segnaposto piè di pagina 5">
            <a:extLst>
              <a:ext uri="{FF2B5EF4-FFF2-40B4-BE49-F238E27FC236}">
                <a16:creationId xmlns:a16="http://schemas.microsoft.com/office/drawing/2014/main" id="{2B47A7D3-7AF7-4AB9-8A7F-91873D3735F1}"/>
              </a:ext>
            </a:extLst>
          </p:cNvPr>
          <p:cNvSpPr>
            <a:spLocks noGrp="1"/>
          </p:cNvSpPr>
          <p:nvPr>
            <p:ph type="ftr" sz="quarter" idx="11"/>
          </p:nvPr>
        </p:nvSpPr>
        <p:spPr/>
        <p:txBody>
          <a:bodyPr/>
          <a:lstStyle/>
          <a:p>
            <a:r>
              <a:rPr lang="it-IT"/>
              <a:t>APRIRE NETWORK</a:t>
            </a:r>
          </a:p>
        </p:txBody>
      </p:sp>
      <p:sp>
        <p:nvSpPr>
          <p:cNvPr id="7" name="Segnaposto numero diapositiva 6">
            <a:extLst>
              <a:ext uri="{FF2B5EF4-FFF2-40B4-BE49-F238E27FC236}">
                <a16:creationId xmlns:a16="http://schemas.microsoft.com/office/drawing/2014/main" id="{1A0EE851-9D85-4DF7-9D66-4E441CA376D6}"/>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747449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9672C7-7EDC-47CD-A529-A144171C4BD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D65A3A0-1EC4-489A-AB3F-529EBCB863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F22528EF-0EA4-4436-949B-C5D5FEB17250}"/>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205E302A-4260-4D67-9577-04A00E63B9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E408219F-0052-4C01-AE83-09B6B0DAC041}"/>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64D7015-8DEE-4D64-BFA6-3C8961A4816C}"/>
              </a:ext>
            </a:extLst>
          </p:cNvPr>
          <p:cNvSpPr>
            <a:spLocks noGrp="1"/>
          </p:cNvSpPr>
          <p:nvPr>
            <p:ph type="dt" sz="half" idx="10"/>
          </p:nvPr>
        </p:nvSpPr>
        <p:spPr/>
        <p:txBody>
          <a:bodyPr/>
          <a:lstStyle/>
          <a:p>
            <a:fld id="{B3AEE0A1-6776-4A7F-80C8-6DEADAFED5E6}" type="datetime1">
              <a:rPr lang="it-IT" smtClean="0"/>
              <a:t>24/03/20</a:t>
            </a:fld>
            <a:endParaRPr lang="it-IT"/>
          </a:p>
        </p:txBody>
      </p:sp>
      <p:sp>
        <p:nvSpPr>
          <p:cNvPr id="8" name="Segnaposto piè di pagina 7">
            <a:extLst>
              <a:ext uri="{FF2B5EF4-FFF2-40B4-BE49-F238E27FC236}">
                <a16:creationId xmlns:a16="http://schemas.microsoft.com/office/drawing/2014/main" id="{25C50380-4418-446C-BA4D-E801026C4E44}"/>
              </a:ext>
            </a:extLst>
          </p:cNvPr>
          <p:cNvSpPr>
            <a:spLocks noGrp="1"/>
          </p:cNvSpPr>
          <p:nvPr>
            <p:ph type="ftr" sz="quarter" idx="11"/>
          </p:nvPr>
        </p:nvSpPr>
        <p:spPr/>
        <p:txBody>
          <a:bodyPr/>
          <a:lstStyle/>
          <a:p>
            <a:r>
              <a:rPr lang="it-IT"/>
              <a:t>APRIRE NETWORK</a:t>
            </a:r>
          </a:p>
        </p:txBody>
      </p:sp>
      <p:sp>
        <p:nvSpPr>
          <p:cNvPr id="9" name="Segnaposto numero diapositiva 8">
            <a:extLst>
              <a:ext uri="{FF2B5EF4-FFF2-40B4-BE49-F238E27FC236}">
                <a16:creationId xmlns:a16="http://schemas.microsoft.com/office/drawing/2014/main" id="{50C5619E-1FF3-4502-9E9F-69EBBA21308F}"/>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3271605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2F0EFE-7105-46F3-8EEC-43923A8ED6F1}"/>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6EED4A1-61FC-495A-9279-67BE4CF08208}"/>
              </a:ext>
            </a:extLst>
          </p:cNvPr>
          <p:cNvSpPr>
            <a:spLocks noGrp="1"/>
          </p:cNvSpPr>
          <p:nvPr>
            <p:ph type="dt" sz="half" idx="10"/>
          </p:nvPr>
        </p:nvSpPr>
        <p:spPr/>
        <p:txBody>
          <a:bodyPr/>
          <a:lstStyle/>
          <a:p>
            <a:fld id="{7007D1DD-1CF0-4862-B52B-1647B40B3C9D}" type="datetime1">
              <a:rPr lang="it-IT" smtClean="0"/>
              <a:t>24/03/20</a:t>
            </a:fld>
            <a:endParaRPr lang="it-IT"/>
          </a:p>
        </p:txBody>
      </p:sp>
      <p:sp>
        <p:nvSpPr>
          <p:cNvPr id="4" name="Segnaposto piè di pagina 3">
            <a:extLst>
              <a:ext uri="{FF2B5EF4-FFF2-40B4-BE49-F238E27FC236}">
                <a16:creationId xmlns:a16="http://schemas.microsoft.com/office/drawing/2014/main" id="{E5514662-7BE7-4BB5-85D5-8DB627915BB2}"/>
              </a:ext>
            </a:extLst>
          </p:cNvPr>
          <p:cNvSpPr>
            <a:spLocks noGrp="1"/>
          </p:cNvSpPr>
          <p:nvPr>
            <p:ph type="ftr" sz="quarter" idx="11"/>
          </p:nvPr>
        </p:nvSpPr>
        <p:spPr/>
        <p:txBody>
          <a:bodyPr/>
          <a:lstStyle/>
          <a:p>
            <a:r>
              <a:rPr lang="it-IT"/>
              <a:t>APRIRE NETWORK</a:t>
            </a:r>
          </a:p>
        </p:txBody>
      </p:sp>
      <p:sp>
        <p:nvSpPr>
          <p:cNvPr id="5" name="Segnaposto numero diapositiva 4">
            <a:extLst>
              <a:ext uri="{FF2B5EF4-FFF2-40B4-BE49-F238E27FC236}">
                <a16:creationId xmlns:a16="http://schemas.microsoft.com/office/drawing/2014/main" id="{D52D9142-3EF9-4825-9AC2-C8CFA390551F}"/>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3767078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7229602-2739-4A89-93C7-B4598560A71D}"/>
              </a:ext>
            </a:extLst>
          </p:cNvPr>
          <p:cNvSpPr>
            <a:spLocks noGrp="1"/>
          </p:cNvSpPr>
          <p:nvPr>
            <p:ph type="dt" sz="half" idx="10"/>
          </p:nvPr>
        </p:nvSpPr>
        <p:spPr/>
        <p:txBody>
          <a:bodyPr/>
          <a:lstStyle/>
          <a:p>
            <a:fld id="{F9A91C76-CC40-4A5D-B10E-15576496CD8D}" type="datetime1">
              <a:rPr lang="it-IT" smtClean="0"/>
              <a:t>24/03/20</a:t>
            </a:fld>
            <a:endParaRPr lang="it-IT"/>
          </a:p>
        </p:txBody>
      </p:sp>
      <p:sp>
        <p:nvSpPr>
          <p:cNvPr id="3" name="Segnaposto piè di pagina 2">
            <a:extLst>
              <a:ext uri="{FF2B5EF4-FFF2-40B4-BE49-F238E27FC236}">
                <a16:creationId xmlns:a16="http://schemas.microsoft.com/office/drawing/2014/main" id="{6718623E-B4FA-4E94-BD0E-582C700D2132}"/>
              </a:ext>
            </a:extLst>
          </p:cNvPr>
          <p:cNvSpPr>
            <a:spLocks noGrp="1"/>
          </p:cNvSpPr>
          <p:nvPr>
            <p:ph type="ftr" sz="quarter" idx="11"/>
          </p:nvPr>
        </p:nvSpPr>
        <p:spPr/>
        <p:txBody>
          <a:bodyPr/>
          <a:lstStyle/>
          <a:p>
            <a:r>
              <a:rPr lang="it-IT"/>
              <a:t>APRIRE NETWORK</a:t>
            </a:r>
          </a:p>
        </p:txBody>
      </p:sp>
      <p:sp>
        <p:nvSpPr>
          <p:cNvPr id="4" name="Segnaposto numero diapositiva 3">
            <a:extLst>
              <a:ext uri="{FF2B5EF4-FFF2-40B4-BE49-F238E27FC236}">
                <a16:creationId xmlns:a16="http://schemas.microsoft.com/office/drawing/2014/main" id="{EF8F3F98-DAFB-43A8-B6EF-E933FAF61D84}"/>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4179894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5000AE-0BDB-44D3-B7C5-CB0915D8FA2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CC53982-A16D-4372-9C37-FA9E662FE8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52C4B93B-344F-4C38-8467-169B9268D0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7B75629-66C8-4008-982E-26F422A30BBB}"/>
              </a:ext>
            </a:extLst>
          </p:cNvPr>
          <p:cNvSpPr>
            <a:spLocks noGrp="1"/>
          </p:cNvSpPr>
          <p:nvPr>
            <p:ph type="dt" sz="half" idx="10"/>
          </p:nvPr>
        </p:nvSpPr>
        <p:spPr/>
        <p:txBody>
          <a:bodyPr/>
          <a:lstStyle/>
          <a:p>
            <a:fld id="{2BDABE9E-B60B-4B81-8F67-EA0351CF7241}" type="datetime1">
              <a:rPr lang="it-IT" smtClean="0"/>
              <a:t>24/03/20</a:t>
            </a:fld>
            <a:endParaRPr lang="it-IT"/>
          </a:p>
        </p:txBody>
      </p:sp>
      <p:sp>
        <p:nvSpPr>
          <p:cNvPr id="6" name="Segnaposto piè di pagina 5">
            <a:extLst>
              <a:ext uri="{FF2B5EF4-FFF2-40B4-BE49-F238E27FC236}">
                <a16:creationId xmlns:a16="http://schemas.microsoft.com/office/drawing/2014/main" id="{0B5F155A-DB8D-4619-9ED5-7FF37FC8F517}"/>
              </a:ext>
            </a:extLst>
          </p:cNvPr>
          <p:cNvSpPr>
            <a:spLocks noGrp="1"/>
          </p:cNvSpPr>
          <p:nvPr>
            <p:ph type="ftr" sz="quarter" idx="11"/>
          </p:nvPr>
        </p:nvSpPr>
        <p:spPr/>
        <p:txBody>
          <a:bodyPr/>
          <a:lstStyle/>
          <a:p>
            <a:r>
              <a:rPr lang="it-IT"/>
              <a:t>APRIRE NETWORK</a:t>
            </a:r>
          </a:p>
        </p:txBody>
      </p:sp>
      <p:sp>
        <p:nvSpPr>
          <p:cNvPr id="7" name="Segnaposto numero diapositiva 6">
            <a:extLst>
              <a:ext uri="{FF2B5EF4-FFF2-40B4-BE49-F238E27FC236}">
                <a16:creationId xmlns:a16="http://schemas.microsoft.com/office/drawing/2014/main" id="{73F489C9-B5E7-4223-908D-F805E2C07B90}"/>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843840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D2BCEE-5B5E-4087-9328-E60EC077364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E114A364-992C-4FA6-9F55-66AD6DE087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F5633C6-2427-4625-8AC2-BDEFF961BA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9768869-E0A2-4C9A-ACFF-372E211E8523}"/>
              </a:ext>
            </a:extLst>
          </p:cNvPr>
          <p:cNvSpPr>
            <a:spLocks noGrp="1"/>
          </p:cNvSpPr>
          <p:nvPr>
            <p:ph type="dt" sz="half" idx="10"/>
          </p:nvPr>
        </p:nvSpPr>
        <p:spPr/>
        <p:txBody>
          <a:bodyPr/>
          <a:lstStyle/>
          <a:p>
            <a:fld id="{2F025D4E-1A35-45BC-A816-BE6C47E4C5DF}" type="datetime1">
              <a:rPr lang="it-IT" smtClean="0"/>
              <a:t>24/03/20</a:t>
            </a:fld>
            <a:endParaRPr lang="it-IT"/>
          </a:p>
        </p:txBody>
      </p:sp>
      <p:sp>
        <p:nvSpPr>
          <p:cNvPr id="6" name="Segnaposto piè di pagina 5">
            <a:extLst>
              <a:ext uri="{FF2B5EF4-FFF2-40B4-BE49-F238E27FC236}">
                <a16:creationId xmlns:a16="http://schemas.microsoft.com/office/drawing/2014/main" id="{34F4956F-67D1-4309-B238-FEA70E5E1707}"/>
              </a:ext>
            </a:extLst>
          </p:cNvPr>
          <p:cNvSpPr>
            <a:spLocks noGrp="1"/>
          </p:cNvSpPr>
          <p:nvPr>
            <p:ph type="ftr" sz="quarter" idx="11"/>
          </p:nvPr>
        </p:nvSpPr>
        <p:spPr/>
        <p:txBody>
          <a:bodyPr/>
          <a:lstStyle/>
          <a:p>
            <a:r>
              <a:rPr lang="it-IT"/>
              <a:t>APRIRE NETWORK</a:t>
            </a:r>
          </a:p>
        </p:txBody>
      </p:sp>
      <p:sp>
        <p:nvSpPr>
          <p:cNvPr id="7" name="Segnaposto numero diapositiva 6">
            <a:extLst>
              <a:ext uri="{FF2B5EF4-FFF2-40B4-BE49-F238E27FC236}">
                <a16:creationId xmlns:a16="http://schemas.microsoft.com/office/drawing/2014/main" id="{6CE2DD6C-6F10-46A4-A71F-DF5BA576680F}"/>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1251674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1B80F9E-BA18-45F9-947E-0AAAC35EE2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4F4C005-1EB6-4FFB-8D79-573428EB9A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7C4D143-F236-40F6-BB55-8E51FA7323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647459-74D5-4157-A08A-D9BA5A6617E0}" type="datetime1">
              <a:rPr lang="it-IT" smtClean="0"/>
              <a:t>24/03/20</a:t>
            </a:fld>
            <a:endParaRPr lang="it-IT"/>
          </a:p>
        </p:txBody>
      </p:sp>
      <p:sp>
        <p:nvSpPr>
          <p:cNvPr id="5" name="Segnaposto piè di pagina 4">
            <a:extLst>
              <a:ext uri="{FF2B5EF4-FFF2-40B4-BE49-F238E27FC236}">
                <a16:creationId xmlns:a16="http://schemas.microsoft.com/office/drawing/2014/main" id="{2C9C531D-8D7D-43DA-A10E-0010914767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APRIRE NETWORK</a:t>
            </a:r>
          </a:p>
        </p:txBody>
      </p:sp>
      <p:sp>
        <p:nvSpPr>
          <p:cNvPr id="6" name="Segnaposto numero diapositiva 5">
            <a:extLst>
              <a:ext uri="{FF2B5EF4-FFF2-40B4-BE49-F238E27FC236}">
                <a16:creationId xmlns:a16="http://schemas.microsoft.com/office/drawing/2014/main" id="{3BDA8D5D-22BD-486B-889F-41D3C8276A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EB0D13-50F5-465F-8600-0680728BA979}" type="slidenum">
              <a:rPr lang="it-IT" smtClean="0"/>
              <a:t>‹N›</a:t>
            </a:fld>
            <a:endParaRPr lang="it-IT"/>
          </a:p>
        </p:txBody>
      </p:sp>
    </p:spTree>
    <p:extLst>
      <p:ext uri="{BB962C8B-B14F-4D97-AF65-F5344CB8AC3E}">
        <p14:creationId xmlns:p14="http://schemas.microsoft.com/office/powerpoint/2010/main" val="3931858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apps.who.int/iris/handle/10665/331215" TargetMode="External"/><Relationship Id="rId2" Type="http://schemas.openxmlformats.org/officeDocument/2006/relationships/hyperlink" Target="https://apps.who.int/iris/handle/10665/331508"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83F9D7D-8B7D-49DF-AA94-0A9A8D6710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707F116-8EC0-4822-9067-186AC8C96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28268" y="1327668"/>
            <a:ext cx="4225136" cy="422513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14" name="Freeform: Shape 13">
            <a:extLst>
              <a:ext uri="{FF2B5EF4-FFF2-40B4-BE49-F238E27FC236}">
                <a16:creationId xmlns:a16="http://schemas.microsoft.com/office/drawing/2014/main" id="{49F1A7E4-819D-4D21-8E8B-32671A9F9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563919" y="753376"/>
            <a:ext cx="5353835" cy="5353835"/>
          </a:xfrm>
          <a:custGeom>
            <a:avLst/>
            <a:gdLst>
              <a:gd name="connsiteX0" fmla="*/ 690507 w 5353835"/>
              <a:gd name="connsiteY0" fmla="*/ 5273742 h 5353835"/>
              <a:gd name="connsiteX1" fmla="*/ 4938299 w 5353835"/>
              <a:gd name="connsiteY1" fmla="*/ 5273742 h 5353835"/>
              <a:gd name="connsiteX2" fmla="*/ 4858206 w 5353835"/>
              <a:gd name="connsiteY2" fmla="*/ 5353835 h 5353835"/>
              <a:gd name="connsiteX3" fmla="*/ 770600 w 5353835"/>
              <a:gd name="connsiteY3" fmla="*/ 5353835 h 5353835"/>
              <a:gd name="connsiteX4" fmla="*/ 433255 w 5353835"/>
              <a:gd name="connsiteY4" fmla="*/ 80093 h 5353835"/>
              <a:gd name="connsiteX5" fmla="*/ 513348 w 5353835"/>
              <a:gd name="connsiteY5" fmla="*/ 0 h 5353835"/>
              <a:gd name="connsiteX6" fmla="*/ 5353835 w 5353835"/>
              <a:gd name="connsiteY6" fmla="*/ 0 h 5353835"/>
              <a:gd name="connsiteX7" fmla="*/ 5353835 w 5353835"/>
              <a:gd name="connsiteY7" fmla="*/ 4858206 h 5353835"/>
              <a:gd name="connsiteX8" fmla="*/ 5273742 w 5353835"/>
              <a:gd name="connsiteY8" fmla="*/ 4938299 h 5353835"/>
              <a:gd name="connsiteX9" fmla="*/ 5273742 w 5353835"/>
              <a:gd name="connsiteY9" fmla="*/ 80093 h 5353835"/>
              <a:gd name="connsiteX10" fmla="*/ 0 w 5353835"/>
              <a:gd name="connsiteY10" fmla="*/ 513348 h 5353835"/>
              <a:gd name="connsiteX11" fmla="*/ 80093 w 5353835"/>
              <a:gd name="connsiteY11" fmla="*/ 433255 h 5353835"/>
              <a:gd name="connsiteX12" fmla="*/ 80093 w 5353835"/>
              <a:gd name="connsiteY12" fmla="*/ 4663328 h 5353835"/>
              <a:gd name="connsiteX13" fmla="*/ 0 w 5353835"/>
              <a:gd name="connsiteY13" fmla="*/ 4583235 h 5353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3835" h="5353835">
                <a:moveTo>
                  <a:pt x="690507" y="5273742"/>
                </a:moveTo>
                <a:lnTo>
                  <a:pt x="4938299" y="5273742"/>
                </a:lnTo>
                <a:lnTo>
                  <a:pt x="4858206" y="5353835"/>
                </a:lnTo>
                <a:lnTo>
                  <a:pt x="770600" y="5353835"/>
                </a:lnTo>
                <a:close/>
                <a:moveTo>
                  <a:pt x="433255" y="80093"/>
                </a:moveTo>
                <a:lnTo>
                  <a:pt x="513348" y="0"/>
                </a:lnTo>
                <a:lnTo>
                  <a:pt x="5353835" y="0"/>
                </a:lnTo>
                <a:lnTo>
                  <a:pt x="5353835" y="4858206"/>
                </a:lnTo>
                <a:lnTo>
                  <a:pt x="5273742" y="4938299"/>
                </a:lnTo>
                <a:lnTo>
                  <a:pt x="5273742" y="80093"/>
                </a:lnTo>
                <a:close/>
                <a:moveTo>
                  <a:pt x="0" y="513348"/>
                </a:moveTo>
                <a:lnTo>
                  <a:pt x="80093" y="433255"/>
                </a:lnTo>
                <a:lnTo>
                  <a:pt x="80093" y="4663328"/>
                </a:lnTo>
                <a:lnTo>
                  <a:pt x="0" y="45832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2" name="Titolo 1">
            <a:extLst>
              <a:ext uri="{FF2B5EF4-FFF2-40B4-BE49-F238E27FC236}">
                <a16:creationId xmlns:a16="http://schemas.microsoft.com/office/drawing/2014/main" id="{23A78CBE-698B-4150-91E7-DED6E1175ED2}"/>
              </a:ext>
            </a:extLst>
          </p:cNvPr>
          <p:cNvSpPr>
            <a:spLocks noGrp="1"/>
          </p:cNvSpPr>
          <p:nvPr>
            <p:ph type="title"/>
          </p:nvPr>
        </p:nvSpPr>
        <p:spPr>
          <a:xfrm>
            <a:off x="1116701" y="2452526"/>
            <a:ext cx="4248318" cy="1952947"/>
          </a:xfrm>
          <a:noFill/>
        </p:spPr>
        <p:txBody>
          <a:bodyPr vert="horz" lIns="91440" tIns="45720" rIns="91440" bIns="45720" rtlCol="0" anchor="ctr">
            <a:normAutofit fontScale="90000"/>
          </a:bodyPr>
          <a:lstStyle/>
          <a:p>
            <a:pPr algn="ctr"/>
            <a:r>
              <a:rPr lang="it-IT" sz="3600" b="1" dirty="0">
                <a:solidFill>
                  <a:schemeClr val="accent1">
                    <a:lumMod val="75000"/>
                  </a:schemeClr>
                </a:solidFill>
              </a:rPr>
              <a:t>PREVENZIONE E GESTIONE NELLE RESIDENZE SOCIOSANITARIE PER ANZIANI</a:t>
            </a:r>
            <a:endParaRPr lang="en-US" sz="3600" dirty="0">
              <a:solidFill>
                <a:schemeClr val="accent1">
                  <a:lumMod val="75000"/>
                </a:schemeClr>
              </a:solidFill>
            </a:endParaRPr>
          </a:p>
        </p:txBody>
      </p:sp>
      <p:pic>
        <p:nvPicPr>
          <p:cNvPr id="5" name="Segnaposto contenuto 4">
            <a:extLst>
              <a:ext uri="{FF2B5EF4-FFF2-40B4-BE49-F238E27FC236}">
                <a16:creationId xmlns:a16="http://schemas.microsoft.com/office/drawing/2014/main" id="{775C7AAB-ED6C-4606-B595-8422E9F1E384}"/>
              </a:ext>
            </a:extLst>
          </p:cNvPr>
          <p:cNvPicPr>
            <a:picLocks noGrp="1" noChangeAspect="1"/>
          </p:cNvPicPr>
          <p:nvPr>
            <p:ph idx="1"/>
          </p:nvPr>
        </p:nvPicPr>
        <p:blipFill rotWithShape="1">
          <a:blip r:embed="rId2"/>
          <a:srcRect r="5741" b="-1"/>
          <a:stretch/>
        </p:blipFill>
        <p:spPr>
          <a:xfrm>
            <a:off x="5021661" y="-1"/>
            <a:ext cx="7170340" cy="5062213"/>
          </a:xfrm>
          <a:custGeom>
            <a:avLst/>
            <a:gdLst/>
            <a:ahLst/>
            <a:cxnLst/>
            <a:rect l="l" t="t" r="r" b="b"/>
            <a:pathLst>
              <a:path w="4393225" h="3101588">
                <a:moveTo>
                  <a:pt x="4393225" y="0"/>
                </a:moveTo>
                <a:lnTo>
                  <a:pt x="4393225" y="1809950"/>
                </a:lnTo>
                <a:lnTo>
                  <a:pt x="3101587" y="3101588"/>
                </a:lnTo>
                <a:lnTo>
                  <a:pt x="0" y="1"/>
                </a:lnTo>
                <a:close/>
              </a:path>
            </a:pathLst>
          </a:custGeom>
        </p:spPr>
      </p:pic>
      <p:sp>
        <p:nvSpPr>
          <p:cNvPr id="16" name="Rectangle 15">
            <a:extLst>
              <a:ext uri="{FF2B5EF4-FFF2-40B4-BE49-F238E27FC236}">
                <a16:creationId xmlns:a16="http://schemas.microsoft.com/office/drawing/2014/main" id="{934DE833-36D4-4437-AE2A-701BDE9C39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09280" y="4010957"/>
            <a:ext cx="870888" cy="87088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DC580C66-5435-4F00-873E-679D3D5049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801243" y="5848285"/>
            <a:ext cx="714978" cy="71497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Isosceles Triangle 19">
            <a:extLst>
              <a:ext uri="{FF2B5EF4-FFF2-40B4-BE49-F238E27FC236}">
                <a16:creationId xmlns:a16="http://schemas.microsoft.com/office/drawing/2014/main" id="{B4AFD177-1A38-4FAE-87D4-840AE22C86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32383" y="5474491"/>
            <a:ext cx="2767017" cy="1383509"/>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52329D9A-3D48-4B69-939D-2A480F147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574659" y="5394406"/>
            <a:ext cx="856138" cy="85613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2D5CC4CB-7B78-480A-A0AE-A8A35C08E1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496085" y="5398229"/>
            <a:ext cx="381459" cy="381459"/>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Immagine 5">
            <a:extLst>
              <a:ext uri="{FF2B5EF4-FFF2-40B4-BE49-F238E27FC236}">
                <a16:creationId xmlns:a16="http://schemas.microsoft.com/office/drawing/2014/main" id="{905EF585-226B-6D43-A195-24C1026D99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32194" y="5858932"/>
            <a:ext cx="2222500" cy="952500"/>
          </a:xfrm>
          <a:prstGeom prst="rect">
            <a:avLst/>
          </a:prstGeom>
        </p:spPr>
      </p:pic>
    </p:spTree>
    <p:extLst>
      <p:ext uri="{BB962C8B-B14F-4D97-AF65-F5344CB8AC3E}">
        <p14:creationId xmlns:p14="http://schemas.microsoft.com/office/powerpoint/2010/main" val="3462534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1270304" cy="1135737"/>
          </a:xfrm>
          <a:solidFill>
            <a:schemeClr val="accent1">
              <a:lumMod val="75000"/>
            </a:schemeClr>
          </a:solidFill>
        </p:spPr>
        <p:txBody>
          <a:bodyPr>
            <a:normAutofit/>
          </a:bodyPr>
          <a:lstStyle/>
          <a:p>
            <a:pPr algn="just"/>
            <a:r>
              <a:rPr lang="it-IT" sz="3600" b="1" dirty="0">
                <a:solidFill>
                  <a:schemeClr val="bg1"/>
                </a:solidFill>
              </a:rPr>
              <a:t>5 - CONOSCERE:  perché anche gli operatori, i familiari, i volontari sono a rischio</a:t>
            </a:r>
            <a:endParaRPr lang="it-IT" sz="3600" b="1" dirty="0">
              <a:solidFill>
                <a:srgbClr val="FFFF00"/>
              </a:solidFill>
            </a:endParaRP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62179" y="1736508"/>
            <a:ext cx="7765280" cy="4442224"/>
          </a:xfrm>
        </p:spPr>
        <p:txBody>
          <a:bodyPr>
            <a:normAutofit/>
          </a:bodyPr>
          <a:lstStyle/>
          <a:p>
            <a:pPr marL="0" indent="0" algn="just">
              <a:lnSpc>
                <a:spcPct val="95000"/>
              </a:lnSpc>
              <a:spcBef>
                <a:spcPts val="400"/>
              </a:spcBef>
              <a:buNone/>
            </a:pPr>
            <a:r>
              <a:rPr lang="it-IT" sz="2400" dirty="0"/>
              <a:t>Poiché COVID-19 è causato da un virus appena identificato, non ci sono terapie o vaccini disponibili e si presume che non vi sia immunità preesistente nella popolazione generale.</a:t>
            </a:r>
          </a:p>
          <a:p>
            <a:pPr marL="0" indent="0" algn="just">
              <a:lnSpc>
                <a:spcPct val="95000"/>
              </a:lnSpc>
              <a:spcBef>
                <a:spcPts val="400"/>
              </a:spcBef>
              <a:buNone/>
            </a:pPr>
            <a:endParaRPr lang="it-IT" sz="2400" dirty="0"/>
          </a:p>
          <a:p>
            <a:pPr marL="0" indent="0" algn="just">
              <a:lnSpc>
                <a:spcPct val="95000"/>
              </a:lnSpc>
              <a:spcBef>
                <a:spcPts val="400"/>
              </a:spcBef>
              <a:buNone/>
            </a:pPr>
            <a:r>
              <a:rPr lang="it-IT" sz="2400" dirty="0"/>
              <a:t>La facilità di trasmissione agli </a:t>
            </a:r>
            <a:r>
              <a:rPr lang="it-IT" sz="2400" b="1" dirty="0">
                <a:solidFill>
                  <a:schemeClr val="accent5">
                    <a:lumMod val="75000"/>
                  </a:schemeClr>
                </a:solidFill>
              </a:rPr>
              <a:t>operatori </a:t>
            </a:r>
            <a:r>
              <a:rPr lang="it-IT" sz="2400" dirty="0"/>
              <a:t>(e dagli operatori agli stessi ospiti)</a:t>
            </a:r>
            <a:r>
              <a:rPr lang="it-IT" sz="2400" b="1" dirty="0"/>
              <a:t> </a:t>
            </a:r>
            <a:r>
              <a:rPr lang="it-IT" sz="2400" dirty="0"/>
              <a:t> in strutture residenziali  per anziani è esacerbata dalla necessità di uno stretto contatto fisico con gli ospiti durante le attività di igiene personale, mobilizzazione, aiuto nell’alimentazione. </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427459" y="2214464"/>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774278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62179" y="1736508"/>
            <a:ext cx="7765280" cy="4442224"/>
          </a:xfrm>
        </p:spPr>
        <p:txBody>
          <a:bodyPr>
            <a:normAutofit/>
          </a:bodyPr>
          <a:lstStyle/>
          <a:p>
            <a:pPr marL="0" indent="0" algn="just">
              <a:lnSpc>
                <a:spcPct val="95000"/>
              </a:lnSpc>
              <a:spcBef>
                <a:spcPts val="400"/>
              </a:spcBef>
              <a:buNone/>
            </a:pPr>
            <a:endParaRPr lang="it-IT" sz="2400" dirty="0"/>
          </a:p>
          <a:p>
            <a:pPr marL="0" indent="0" algn="just">
              <a:lnSpc>
                <a:spcPct val="95000"/>
              </a:lnSpc>
              <a:spcBef>
                <a:spcPts val="400"/>
              </a:spcBef>
              <a:buNone/>
            </a:pPr>
            <a:r>
              <a:rPr lang="it-IT" sz="2400" dirty="0"/>
              <a:t>Per i </a:t>
            </a:r>
            <a:r>
              <a:rPr lang="it-IT" sz="2400" b="1" dirty="0">
                <a:solidFill>
                  <a:schemeClr val="accent5">
                    <a:lumMod val="75000"/>
                  </a:schemeClr>
                </a:solidFill>
              </a:rPr>
              <a:t>familiari </a:t>
            </a:r>
            <a:r>
              <a:rPr lang="it-IT" sz="2400" dirty="0">
                <a:solidFill>
                  <a:schemeClr val="accent5">
                    <a:lumMod val="75000"/>
                  </a:schemeClr>
                </a:solidFill>
              </a:rPr>
              <a:t> </a:t>
            </a:r>
            <a:r>
              <a:rPr lang="it-IT" sz="2400" dirty="0"/>
              <a:t>i gesti di affetto e la consueta vicinanza fisica  possono favorire la trasmissione  dell’infezione dagli uni agli altri.</a:t>
            </a:r>
          </a:p>
          <a:p>
            <a:pPr marL="0" indent="0" algn="just">
              <a:lnSpc>
                <a:spcPct val="95000"/>
              </a:lnSpc>
              <a:spcBef>
                <a:spcPts val="400"/>
              </a:spcBef>
              <a:buNone/>
            </a:pPr>
            <a:endParaRPr lang="it-IT" sz="2400" dirty="0"/>
          </a:p>
          <a:p>
            <a:pPr marL="0" indent="0" algn="just">
              <a:lnSpc>
                <a:spcPct val="95000"/>
              </a:lnSpc>
              <a:spcBef>
                <a:spcPts val="400"/>
              </a:spcBef>
              <a:buNone/>
            </a:pPr>
            <a:r>
              <a:rPr lang="it-IT" sz="2400" dirty="0"/>
              <a:t>Per i </a:t>
            </a:r>
            <a:r>
              <a:rPr lang="it-IT" sz="2400" b="1" dirty="0">
                <a:solidFill>
                  <a:schemeClr val="accent5">
                    <a:lumMod val="75000"/>
                  </a:schemeClr>
                </a:solidFill>
              </a:rPr>
              <a:t>volontari </a:t>
            </a:r>
            <a:r>
              <a:rPr lang="it-IT" sz="2400" dirty="0"/>
              <a:t>(tra questi molti sono  persone anziane) le attività abitualmente loro affidate, quali fare compagnia, aiutare nella somministrazione dei pasti, possono favorire la trasmissione  dell’infezione dagli uni agli altri.</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427459" y="2214464"/>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
        <p:nvSpPr>
          <p:cNvPr id="8" name="Titolo 1">
            <a:extLst>
              <a:ext uri="{FF2B5EF4-FFF2-40B4-BE49-F238E27FC236}">
                <a16:creationId xmlns:a16="http://schemas.microsoft.com/office/drawing/2014/main" id="{E233EB3E-5C41-48C7-AB6C-C1746D766D89}"/>
              </a:ext>
            </a:extLst>
          </p:cNvPr>
          <p:cNvSpPr>
            <a:spLocks noGrp="1"/>
          </p:cNvSpPr>
          <p:nvPr>
            <p:ph type="title"/>
          </p:nvPr>
        </p:nvSpPr>
        <p:spPr>
          <a:xfrm>
            <a:off x="643467" y="321734"/>
            <a:ext cx="11270304" cy="1135737"/>
          </a:xfrm>
          <a:solidFill>
            <a:schemeClr val="accent1">
              <a:lumMod val="75000"/>
            </a:schemeClr>
          </a:solidFill>
        </p:spPr>
        <p:txBody>
          <a:bodyPr>
            <a:normAutofit/>
          </a:bodyPr>
          <a:lstStyle/>
          <a:p>
            <a:pPr algn="just"/>
            <a:r>
              <a:rPr lang="it-IT" sz="3600" b="1" dirty="0">
                <a:solidFill>
                  <a:schemeClr val="bg1"/>
                </a:solidFill>
              </a:rPr>
              <a:t>5 - CONOSCERE:  perché anche gli operatori, i familiari, i volontari sono a rischio</a:t>
            </a:r>
            <a:endParaRPr lang="it-IT" sz="3600" b="1" dirty="0">
              <a:solidFill>
                <a:srgbClr val="FFFF00"/>
              </a:solidFill>
            </a:endParaRPr>
          </a:p>
        </p:txBody>
      </p:sp>
    </p:spTree>
    <p:extLst>
      <p:ext uri="{BB962C8B-B14F-4D97-AF65-F5344CB8AC3E}">
        <p14:creationId xmlns:p14="http://schemas.microsoft.com/office/powerpoint/2010/main" val="1804204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pPr algn="just"/>
            <a:r>
              <a:rPr lang="it-IT" sz="3600" b="1" dirty="0">
                <a:solidFill>
                  <a:schemeClr val="bg1"/>
                </a:solidFill>
              </a:rPr>
              <a:t>6 - INTERVENTI: preparare il piano di prevenzione e intervento</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19938" y="1782981"/>
            <a:ext cx="7509932" cy="4393982"/>
          </a:xfrm>
        </p:spPr>
        <p:txBody>
          <a:bodyPr>
            <a:normAutofit/>
          </a:bodyPr>
          <a:lstStyle/>
          <a:p>
            <a:pPr marL="0" indent="0" algn="just">
              <a:lnSpc>
                <a:spcPct val="110000"/>
              </a:lnSpc>
              <a:spcBef>
                <a:spcPts val="0"/>
              </a:spcBef>
              <a:buNone/>
            </a:pPr>
            <a:r>
              <a:rPr lang="it-IT" dirty="0"/>
              <a:t>Le misure di prevenzione e controllo volte a prevenire l'infezione SARS-Cov-2  nelle strutture residenziali  per anziani  sono importanti, </a:t>
            </a:r>
            <a:r>
              <a:rPr lang="it-IT" b="1" dirty="0">
                <a:solidFill>
                  <a:srgbClr val="C00000"/>
                </a:solidFill>
              </a:rPr>
              <a:t>dovrebbero essere pianificate prima della possibile manifestazione di un’epidemia di COVID-19</a:t>
            </a:r>
            <a:r>
              <a:rPr lang="it-IT" dirty="0">
                <a:solidFill>
                  <a:srgbClr val="C00000"/>
                </a:solidFill>
              </a:rPr>
              <a:t> </a:t>
            </a:r>
            <a:r>
              <a:rPr lang="it-IT" dirty="0"/>
              <a:t>e, durante l’eventuale esacerbazione della stessa, le misure di prevenzione controllo e gestione dovrebbero essere intensificate. </a:t>
            </a:r>
          </a:p>
          <a:p>
            <a:pPr marL="0" indent="0" algn="just">
              <a:lnSpc>
                <a:spcPct val="110000"/>
              </a:lnSpc>
              <a:spcBef>
                <a:spcPts val="0"/>
              </a:spcBef>
              <a:buNone/>
            </a:pPr>
            <a:endParaRPr lang="it-IT" sz="13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962229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pPr algn="just"/>
            <a:r>
              <a:rPr lang="it-IT" sz="3600" b="1" dirty="0">
                <a:solidFill>
                  <a:schemeClr val="bg1"/>
                </a:solidFill>
              </a:rPr>
              <a:t>6 - INTERVENTI: preparare il piano di prevenzione e intervento</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43467" y="2066669"/>
            <a:ext cx="7509932" cy="4393982"/>
          </a:xfrm>
        </p:spPr>
        <p:txBody>
          <a:bodyPr>
            <a:normAutofit/>
          </a:bodyPr>
          <a:lstStyle/>
          <a:p>
            <a:pPr marL="0" indent="0" algn="just">
              <a:buNone/>
            </a:pPr>
            <a:r>
              <a:rPr lang="it-IT" dirty="0"/>
              <a:t>Si suggerisce di individuare </a:t>
            </a:r>
            <a:r>
              <a:rPr lang="it-IT" b="1" dirty="0">
                <a:solidFill>
                  <a:srgbClr val="C00000"/>
                </a:solidFill>
              </a:rPr>
              <a:t>un referente </a:t>
            </a:r>
            <a:r>
              <a:rPr lang="it-IT" dirty="0"/>
              <a:t>(anche esterno alla struttura) </a:t>
            </a:r>
            <a:r>
              <a:rPr lang="it-IT" b="1" dirty="0">
                <a:solidFill>
                  <a:srgbClr val="C00000"/>
                </a:solidFill>
              </a:rPr>
              <a:t>per la prevenzione e controllo delle Infezioni Correlate all’Assistenza (ICA)</a:t>
            </a:r>
            <a:r>
              <a:rPr lang="it-IT" dirty="0"/>
              <a:t> adeguatamente formato e che possa fare riferimento ad un comitato multidisciplinare di supporto nell’ambito della struttura o a livello aziendale in stretto contatto con le autorità sanitarie locali.  </a:t>
            </a:r>
          </a:p>
          <a:p>
            <a:pPr marL="0" indent="0" algn="just">
              <a:lnSpc>
                <a:spcPct val="110000"/>
              </a:lnSpc>
              <a:spcBef>
                <a:spcPts val="0"/>
              </a:spcBef>
              <a:buNone/>
            </a:pPr>
            <a:endParaRPr lang="it-IT" sz="12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69795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pPr algn="just"/>
            <a:r>
              <a:rPr lang="it-IT" sz="3600" b="1" dirty="0">
                <a:solidFill>
                  <a:schemeClr val="bg1"/>
                </a:solidFill>
              </a:rPr>
              <a:t>6 - INTERVENTI: preparare il piano di prevenzione e intervento</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43467" y="1723445"/>
            <a:ext cx="7102807" cy="4434468"/>
          </a:xfrm>
        </p:spPr>
        <p:txBody>
          <a:bodyPr>
            <a:noAutofit/>
          </a:bodyPr>
          <a:lstStyle/>
          <a:p>
            <a:pPr marL="0" indent="0" algn="just">
              <a:lnSpc>
                <a:spcPct val="110000"/>
              </a:lnSpc>
              <a:spcBef>
                <a:spcPts val="0"/>
              </a:spcBef>
              <a:buNone/>
            </a:pPr>
            <a:r>
              <a:rPr lang="it-IT" sz="2400" b="1" dirty="0">
                <a:solidFill>
                  <a:srgbClr val="C00000"/>
                </a:solidFill>
              </a:rPr>
              <a:t>Designare un professionista o un team di professionisti</a:t>
            </a:r>
            <a:r>
              <a:rPr lang="it-IT" sz="2400" dirty="0">
                <a:solidFill>
                  <a:srgbClr val="C00000"/>
                </a:solidFill>
              </a:rPr>
              <a:t>,</a:t>
            </a:r>
            <a:r>
              <a:rPr lang="it-IT" sz="2400" dirty="0"/>
              <a:t> in relazione alle dimensioni della struttura (direttore sanitario, direttore generale/di struttura/amministrativo, coordinatore infermieristico), che,  predisponga il  </a:t>
            </a:r>
            <a:r>
              <a:rPr lang="it-IT" sz="2400" b="1" dirty="0"/>
              <a:t>piano di</a:t>
            </a:r>
            <a:r>
              <a:rPr lang="it-IT" sz="2400" dirty="0"/>
              <a:t> </a:t>
            </a:r>
            <a:r>
              <a:rPr lang="it-IT" sz="2400" b="1" dirty="0"/>
              <a:t>prevenzione e intervento</a:t>
            </a:r>
            <a:r>
              <a:rPr lang="it-IT" sz="2400" dirty="0"/>
              <a:t> tenendo in considerazione: </a:t>
            </a:r>
          </a:p>
          <a:p>
            <a:pPr lvl="0" algn="just">
              <a:lnSpc>
                <a:spcPct val="110000"/>
              </a:lnSpc>
              <a:spcBef>
                <a:spcPts val="0"/>
              </a:spcBef>
            </a:pPr>
            <a:r>
              <a:rPr lang="it-IT" sz="2400" dirty="0">
                <a:solidFill>
                  <a:srgbClr val="C00000"/>
                </a:solidFill>
              </a:rPr>
              <a:t>le disposizioni nazionali e regionali in materia;</a:t>
            </a:r>
          </a:p>
          <a:p>
            <a:pPr lvl="0" algn="just">
              <a:lnSpc>
                <a:spcPct val="110000"/>
              </a:lnSpc>
              <a:spcBef>
                <a:spcPts val="0"/>
              </a:spcBef>
            </a:pPr>
            <a:r>
              <a:rPr lang="it-IT" sz="2400" dirty="0"/>
              <a:t>i requisiti per la segnalazione di ospiti con sintomi compatibili con COVID-19;</a:t>
            </a:r>
          </a:p>
          <a:p>
            <a:pPr lvl="0" algn="just">
              <a:lnSpc>
                <a:spcPct val="110000"/>
              </a:lnSpc>
              <a:spcBef>
                <a:spcPts val="0"/>
              </a:spcBef>
            </a:pPr>
            <a:r>
              <a:rPr lang="it-IT" sz="2400" dirty="0">
                <a:solidFill>
                  <a:srgbClr val="C00000"/>
                </a:solidFill>
              </a:rPr>
              <a:t>le indicazioni per la gestione degli ospiti sospetti-probabili-confermati COVID-19.</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413356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pPr algn="just"/>
            <a:r>
              <a:rPr lang="it-IT" sz="3600" b="1" dirty="0">
                <a:solidFill>
                  <a:schemeClr val="bg1"/>
                </a:solidFill>
              </a:rPr>
              <a:t>6 - INTERVENTI: preparare il piano di prevenzione e intervento</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lnSpcReduction="10000"/>
          </a:bodyPr>
          <a:lstStyle/>
          <a:p>
            <a:pPr marL="0" indent="0" algn="just">
              <a:lnSpc>
                <a:spcPct val="100000"/>
              </a:lnSpc>
              <a:spcBef>
                <a:spcPts val="400"/>
              </a:spcBef>
              <a:buNone/>
            </a:pPr>
            <a:r>
              <a:rPr lang="it-IT" b="1" dirty="0">
                <a:solidFill>
                  <a:srgbClr val="C00000"/>
                </a:solidFill>
              </a:rPr>
              <a:t>Il professionista/ team di professionisti si occuperà di definire/realizzare:</a:t>
            </a:r>
          </a:p>
          <a:p>
            <a:pPr marL="457200" indent="-457200" algn="just">
              <a:lnSpc>
                <a:spcPct val="100000"/>
              </a:lnSpc>
              <a:spcBef>
                <a:spcPts val="400"/>
              </a:spcBef>
              <a:buFont typeface="+mj-lt"/>
              <a:buAutoNum type="arabicPeriod"/>
            </a:pPr>
            <a:r>
              <a:rPr lang="it-IT" sz="2400" dirty="0"/>
              <a:t>La pianificazione e la realizzazione del </a:t>
            </a:r>
            <a:r>
              <a:rPr lang="it-IT" sz="2400" b="1" dirty="0">
                <a:solidFill>
                  <a:srgbClr val="C00000"/>
                </a:solidFill>
              </a:rPr>
              <a:t>piano di controllo e prevenzione delle Infezioni Correlate all’assistenza (ICA)</a:t>
            </a:r>
            <a:r>
              <a:rPr lang="it-IT" sz="2400" b="1" dirty="0"/>
              <a:t> </a:t>
            </a:r>
            <a:r>
              <a:rPr lang="it-IT" sz="2400" dirty="0"/>
              <a:t>e specificatamente per COVID-19. </a:t>
            </a:r>
          </a:p>
          <a:p>
            <a:pPr marL="514350" indent="-514350" algn="just">
              <a:lnSpc>
                <a:spcPct val="100000"/>
              </a:lnSpc>
              <a:spcBef>
                <a:spcPts val="400"/>
              </a:spcBef>
              <a:buFont typeface="+mj-lt"/>
              <a:buAutoNum type="arabicPeriod"/>
            </a:pPr>
            <a:r>
              <a:rPr lang="it-IT" sz="2400" dirty="0"/>
              <a:t>La </a:t>
            </a:r>
            <a:r>
              <a:rPr lang="it-IT" sz="2400" b="1" dirty="0">
                <a:solidFill>
                  <a:srgbClr val="C00000"/>
                </a:solidFill>
              </a:rPr>
              <a:t>formazione e addestramento del personale </a:t>
            </a:r>
            <a:r>
              <a:rPr lang="it-IT" sz="2400" dirty="0"/>
              <a:t>all’utilizzo dei DPI e alle procedure per la sanificazione ambientale, la corretta igiene delle mani, l’isolamento degli ospiti. </a:t>
            </a:r>
          </a:p>
          <a:p>
            <a:pPr marL="514350" indent="-514350" algn="just">
              <a:lnSpc>
                <a:spcPct val="100000"/>
              </a:lnSpc>
              <a:spcBef>
                <a:spcPts val="400"/>
              </a:spcBef>
              <a:buFont typeface="+mj-lt"/>
              <a:buAutoNum type="arabicPeriod"/>
            </a:pPr>
            <a:r>
              <a:rPr lang="it-IT" sz="2400" dirty="0"/>
              <a:t>La dotazione, e la procedura per un costante approvvigionamento, </a:t>
            </a:r>
            <a:r>
              <a:rPr lang="it-IT" sz="2400" b="1" dirty="0">
                <a:solidFill>
                  <a:srgbClr val="C00000"/>
                </a:solidFill>
              </a:rPr>
              <a:t>di un numero sufficiente di DPI in relazione al numero di ospiti e di operatori.</a:t>
            </a:r>
            <a:r>
              <a:rPr lang="it-IT" sz="2400" dirty="0"/>
              <a:t> </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02174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pPr algn="just"/>
            <a:r>
              <a:rPr lang="it-IT" sz="3600" b="1" dirty="0">
                <a:solidFill>
                  <a:schemeClr val="bg1"/>
                </a:solidFill>
              </a:rPr>
              <a:t>6 - INTERVENTI: preparare il piano di prevenzione e intervento</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07645" y="1817643"/>
            <a:ext cx="7712995" cy="4429161"/>
          </a:xfrm>
        </p:spPr>
        <p:txBody>
          <a:bodyPr>
            <a:normAutofit fontScale="92500" lnSpcReduction="20000"/>
          </a:bodyPr>
          <a:lstStyle/>
          <a:p>
            <a:pPr marL="0" indent="0" algn="just">
              <a:lnSpc>
                <a:spcPct val="100000"/>
              </a:lnSpc>
              <a:spcBef>
                <a:spcPts val="400"/>
              </a:spcBef>
              <a:buNone/>
            </a:pPr>
            <a:r>
              <a:rPr lang="it-IT" sz="3000" b="1" dirty="0">
                <a:solidFill>
                  <a:srgbClr val="C00000"/>
                </a:solidFill>
              </a:rPr>
              <a:t>Il professionista/ team di professionisti si occuperà di definire/realizzare:</a:t>
            </a:r>
          </a:p>
          <a:p>
            <a:pPr marL="514350" indent="-514350" algn="just">
              <a:buFont typeface="+mj-lt"/>
              <a:buAutoNum type="arabicPeriod" startAt="4"/>
            </a:pPr>
            <a:r>
              <a:rPr lang="it-IT" sz="2600" dirty="0"/>
              <a:t>Le modalità da implementare per la </a:t>
            </a:r>
            <a:r>
              <a:rPr lang="it-IT" sz="2600" b="1" dirty="0">
                <a:solidFill>
                  <a:srgbClr val="C00000"/>
                </a:solidFill>
              </a:rPr>
              <a:t>ricerca attiva di potenziali casi </a:t>
            </a:r>
            <a:r>
              <a:rPr lang="it-IT" sz="2600" dirty="0"/>
              <a:t>tra i residenti e tra gli operatori e, in base alle disposizioni vigenti, le restrizioni dall’attività lavorativa degli operatori sospetti o risultati positivi al test per SARS-CoV-2.</a:t>
            </a:r>
          </a:p>
          <a:p>
            <a:pPr marL="514350" lvl="0" indent="-514350" algn="just">
              <a:buFont typeface="+mj-lt"/>
              <a:buAutoNum type="arabicPeriod" startAt="4"/>
            </a:pPr>
            <a:r>
              <a:rPr lang="it-IT" sz="2600" dirty="0"/>
              <a:t>La definizione  dei criteri per </a:t>
            </a:r>
            <a:r>
              <a:rPr lang="it-IT" sz="2600" b="1" dirty="0">
                <a:solidFill>
                  <a:srgbClr val="C00000"/>
                </a:solidFill>
              </a:rPr>
              <a:t>suddividere la struttura in aree operative separate</a:t>
            </a:r>
            <a:r>
              <a:rPr lang="it-IT" sz="2600" dirty="0">
                <a:solidFill>
                  <a:srgbClr val="C00000"/>
                </a:solidFill>
              </a:rPr>
              <a:t> </a:t>
            </a:r>
            <a:r>
              <a:rPr lang="it-IT" sz="2600" dirty="0"/>
              <a:t>(un nucleo o reparto, un piano anche con barriere fisiche mobili) assegnando, a ciascuna area operativa, un numero di </a:t>
            </a:r>
            <a:r>
              <a:rPr lang="it-IT" sz="2600" b="1" dirty="0">
                <a:solidFill>
                  <a:srgbClr val="C00000"/>
                </a:solidFill>
              </a:rPr>
              <a:t>operatori esclusivamente dedicati all’assistenza agli ospiti degenti nell’area con l’obiettivo di circoscrivere la diffusione dell’infezione.</a:t>
            </a:r>
            <a:r>
              <a:rPr lang="it-IT" sz="2600" b="1" dirty="0"/>
              <a:t> </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404190" y="2289068"/>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406510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pPr algn="just"/>
            <a:r>
              <a:rPr lang="it-IT" sz="3600" b="1" dirty="0">
                <a:solidFill>
                  <a:schemeClr val="bg1"/>
                </a:solidFill>
              </a:rPr>
              <a:t>6 - INTERVENTI: preparare il piano di prevenzione e intervento</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548640" y="1955180"/>
            <a:ext cx="7712995" cy="3580076"/>
          </a:xfrm>
        </p:spPr>
        <p:txBody>
          <a:bodyPr>
            <a:normAutofit/>
          </a:bodyPr>
          <a:lstStyle/>
          <a:p>
            <a:pPr marL="0" indent="0" algn="just">
              <a:lnSpc>
                <a:spcPct val="100000"/>
              </a:lnSpc>
              <a:spcBef>
                <a:spcPts val="400"/>
              </a:spcBef>
              <a:buNone/>
            </a:pPr>
            <a:r>
              <a:rPr lang="it-IT" b="1" dirty="0">
                <a:solidFill>
                  <a:srgbClr val="C00000"/>
                </a:solidFill>
              </a:rPr>
              <a:t>Il professionista/ team di professionisti si occuperà di definire/realizzare:</a:t>
            </a:r>
          </a:p>
          <a:p>
            <a:pPr marL="514350" lvl="0" indent="-514350" algn="just">
              <a:buFont typeface="+mj-lt"/>
              <a:buAutoNum type="arabicPeriod" startAt="6"/>
            </a:pPr>
            <a:r>
              <a:rPr lang="it-IT" sz="2400" dirty="0"/>
              <a:t>La riorganizzazione delle </a:t>
            </a:r>
            <a:r>
              <a:rPr lang="it-IT" sz="2400" b="1" dirty="0">
                <a:solidFill>
                  <a:srgbClr val="C00000"/>
                </a:solidFill>
              </a:rPr>
              <a:t>attività di animazione e fisioterapia </a:t>
            </a:r>
            <a:r>
              <a:rPr lang="it-IT" sz="2400" dirty="0"/>
              <a:t>che dovranno essere realizzate all’interno delle aree operative.</a:t>
            </a:r>
          </a:p>
          <a:p>
            <a:pPr marL="514350" indent="-514350" algn="just">
              <a:lnSpc>
                <a:spcPct val="100000"/>
              </a:lnSpc>
              <a:spcBef>
                <a:spcPts val="400"/>
              </a:spcBef>
              <a:buFont typeface="+mj-lt"/>
              <a:buAutoNum type="arabicPeriod" startAt="6"/>
            </a:pPr>
            <a:r>
              <a:rPr lang="it-IT" sz="2400" dirty="0"/>
              <a:t>L’aggiornamento dei </a:t>
            </a:r>
            <a:r>
              <a:rPr lang="it-IT" sz="2400" b="1" dirty="0">
                <a:solidFill>
                  <a:srgbClr val="C00000"/>
                </a:solidFill>
              </a:rPr>
              <a:t>piani di continuità </a:t>
            </a:r>
            <a:r>
              <a:rPr lang="it-IT" sz="2400" dirty="0"/>
              <a:t>operativa, se i membri del personale si dovessero ammalare o auto isolarsi perché sintomatici. </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404190" y="2289068"/>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235178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pPr algn="just"/>
            <a:r>
              <a:rPr lang="it-IT" sz="3600" b="1" dirty="0">
                <a:solidFill>
                  <a:schemeClr val="bg1"/>
                </a:solidFill>
              </a:rPr>
              <a:t>6 - INTERVENTI: preparare il piano di prevenzione e intervento</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lnSpcReduction="10000"/>
          </a:bodyPr>
          <a:lstStyle/>
          <a:p>
            <a:pPr marL="0" indent="0" algn="just">
              <a:lnSpc>
                <a:spcPct val="100000"/>
              </a:lnSpc>
              <a:spcBef>
                <a:spcPts val="400"/>
              </a:spcBef>
              <a:buNone/>
            </a:pPr>
            <a:r>
              <a:rPr lang="it-IT" sz="3000" b="1" dirty="0">
                <a:solidFill>
                  <a:srgbClr val="C00000"/>
                </a:solidFill>
              </a:rPr>
              <a:t>Il professionista/ team di professionisti si occuperà di definire/realizzare:</a:t>
            </a:r>
          </a:p>
          <a:p>
            <a:pPr marL="514350" indent="-514350" algn="just">
              <a:lnSpc>
                <a:spcPct val="100000"/>
              </a:lnSpc>
              <a:spcBef>
                <a:spcPts val="400"/>
              </a:spcBef>
              <a:buFont typeface="+mj-lt"/>
              <a:buAutoNum type="arabicPeriod" startAt="8"/>
            </a:pPr>
            <a:r>
              <a:rPr lang="it-IT" sz="2600" dirty="0"/>
              <a:t>Un’</a:t>
            </a:r>
            <a:r>
              <a:rPr lang="it-IT" sz="2600" b="1" dirty="0">
                <a:solidFill>
                  <a:srgbClr val="C00000"/>
                </a:solidFill>
              </a:rPr>
              <a:t>area della struttura </a:t>
            </a:r>
            <a:r>
              <a:rPr lang="it-IT" sz="2600" dirty="0"/>
              <a:t>(ad esempio un nucleo o un piano)</a:t>
            </a:r>
            <a:r>
              <a:rPr lang="it-IT" sz="2600" b="1" dirty="0">
                <a:solidFill>
                  <a:srgbClr val="C00000"/>
                </a:solidFill>
              </a:rPr>
              <a:t> </a:t>
            </a:r>
            <a:r>
              <a:rPr lang="it-IT" sz="2600" dirty="0"/>
              <a:t>separata e dotata, se possibile, di propria porta di accesso che possa rimanere chiusa, da adibire all’isolamento degli ospiti nel caso dovessero presentarsi contemporaneamente più casi sospetti, probabili o confermati COVID-19. </a:t>
            </a:r>
          </a:p>
          <a:p>
            <a:pPr marL="514350" indent="-514350" algn="just">
              <a:lnSpc>
                <a:spcPct val="100000"/>
              </a:lnSpc>
              <a:spcBef>
                <a:spcPts val="400"/>
              </a:spcBef>
              <a:buFont typeface="+mj-lt"/>
              <a:buAutoNum type="arabicPeriod" startAt="8"/>
            </a:pPr>
            <a:r>
              <a:rPr lang="it-IT" sz="2600" dirty="0"/>
              <a:t>Il monitoraggio delle </a:t>
            </a:r>
            <a:r>
              <a:rPr lang="it-IT" sz="2600" b="1" dirty="0">
                <a:solidFill>
                  <a:srgbClr val="C00000"/>
                </a:solidFill>
              </a:rPr>
              <a:t>fonti di salute pubblica </a:t>
            </a:r>
            <a:r>
              <a:rPr lang="it-IT" sz="2600" dirty="0"/>
              <a:t>locali, regionali e nazionali per conoscere l’evoluzione  dell’epidemia nel proprio territorio.</a:t>
            </a:r>
          </a:p>
          <a:p>
            <a:pPr marL="514350" indent="-514350" algn="just">
              <a:lnSpc>
                <a:spcPct val="100000"/>
              </a:lnSpc>
              <a:spcBef>
                <a:spcPts val="400"/>
              </a:spcBef>
              <a:buFont typeface="+mj-lt"/>
              <a:buAutoNum type="arabicPeriod" startAt="8"/>
            </a:pPr>
            <a:endParaRPr lang="it-IT"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261635" y="2177280"/>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1423956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08672"/>
            <a:ext cx="10905066" cy="1135737"/>
          </a:xfrm>
          <a:solidFill>
            <a:srgbClr val="C00000"/>
          </a:solidFill>
        </p:spPr>
        <p:txBody>
          <a:bodyPr>
            <a:normAutofit/>
          </a:bodyPr>
          <a:lstStyle/>
          <a:p>
            <a:pPr algn="just"/>
            <a:r>
              <a:rPr lang="it-IT" sz="3600" b="1" dirty="0">
                <a:solidFill>
                  <a:schemeClr val="bg1"/>
                </a:solidFill>
              </a:rPr>
              <a:t>6 - INTERVENTI: preparare il piano di prevenzione e intervento</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a:bodyPr>
          <a:lstStyle/>
          <a:p>
            <a:pPr marL="0" indent="0" algn="just">
              <a:lnSpc>
                <a:spcPct val="100000"/>
              </a:lnSpc>
              <a:spcBef>
                <a:spcPts val="400"/>
              </a:spcBef>
              <a:buNone/>
            </a:pPr>
            <a:r>
              <a:rPr lang="it-IT" b="1" dirty="0">
                <a:solidFill>
                  <a:srgbClr val="C00000"/>
                </a:solidFill>
              </a:rPr>
              <a:t>Il professionista/ team di professionisti si occuperà di definire/realizzare:</a:t>
            </a:r>
          </a:p>
          <a:p>
            <a:pPr marL="514350" indent="-514350" algn="just">
              <a:lnSpc>
                <a:spcPct val="100000"/>
              </a:lnSpc>
              <a:spcBef>
                <a:spcPts val="400"/>
              </a:spcBef>
              <a:buFont typeface="+mj-lt"/>
              <a:buAutoNum type="arabicPeriod" startAt="10"/>
            </a:pPr>
            <a:r>
              <a:rPr lang="it-IT" sz="2400" dirty="0"/>
              <a:t>La predisposizione e la tenuta di </a:t>
            </a:r>
            <a:r>
              <a:rPr lang="it-IT" sz="2400" b="1" dirty="0">
                <a:solidFill>
                  <a:srgbClr val="C00000"/>
                </a:solidFill>
              </a:rPr>
              <a:t>un registro </a:t>
            </a:r>
            <a:r>
              <a:rPr lang="it-IT" sz="2400" dirty="0"/>
              <a:t>nel quale annotare il personale che si occupa dei casi. Il rischio deve essere valutato in modo individualizzato e dovrà essere garantita una sorveglianza sanitaria per rilevare precocemente la comparsa dei sintomi. </a:t>
            </a:r>
          </a:p>
          <a:p>
            <a:pPr marL="514350" indent="-514350" algn="just">
              <a:lnSpc>
                <a:spcPct val="100000"/>
              </a:lnSpc>
              <a:spcBef>
                <a:spcPts val="400"/>
              </a:spcBef>
              <a:buFont typeface="+mj-lt"/>
              <a:buAutoNum type="arabicPeriod" startAt="10"/>
            </a:pPr>
            <a:r>
              <a:rPr lang="it-IT" sz="2400" dirty="0"/>
              <a:t>Le modalità e gli strumenti necessari per garantire la </a:t>
            </a:r>
            <a:r>
              <a:rPr lang="it-IT" sz="2400" b="1" dirty="0">
                <a:solidFill>
                  <a:srgbClr val="C00000"/>
                </a:solidFill>
              </a:rPr>
              <a:t>comunicazione tra ospiti e familiari </a:t>
            </a:r>
            <a:r>
              <a:rPr lang="it-IT" sz="2400" dirty="0"/>
              <a:t>nell’impossibilita che questi ultimi possano accedere alla struttura. </a:t>
            </a:r>
          </a:p>
          <a:p>
            <a:pPr marL="514350" indent="-514350" algn="just">
              <a:lnSpc>
                <a:spcPct val="100000"/>
              </a:lnSpc>
              <a:spcBef>
                <a:spcPts val="400"/>
              </a:spcBef>
              <a:buFont typeface="+mj-lt"/>
              <a:buAutoNum type="arabicPeriod" startAt="10"/>
            </a:pPr>
            <a:endParaRPr lang="it-IT" sz="24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679142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6" name="Rectangle 145">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6000B8A9-F6F6-486C-A135-D1D2A4342F75}"/>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000" b="1" dirty="0" err="1">
                <a:solidFill>
                  <a:srgbClr val="FFFFFF"/>
                </a:solidFill>
              </a:rPr>
              <a:t>Documento</a:t>
            </a:r>
            <a:r>
              <a:rPr lang="en-US" sz="2000" b="1" dirty="0">
                <a:solidFill>
                  <a:srgbClr val="FFFFFF"/>
                </a:solidFill>
              </a:rPr>
              <a:t> </a:t>
            </a:r>
            <a:r>
              <a:rPr lang="en-US" sz="2000" b="1" dirty="0" err="1">
                <a:solidFill>
                  <a:srgbClr val="FFFFFF"/>
                </a:solidFill>
              </a:rPr>
              <a:t>redatto</a:t>
            </a:r>
            <a:r>
              <a:rPr lang="en-US" sz="2000" b="1" dirty="0">
                <a:solidFill>
                  <a:srgbClr val="FFFFFF"/>
                </a:solidFill>
              </a:rPr>
              <a:t> da APRIRE Network </a:t>
            </a:r>
            <a:r>
              <a:rPr lang="en-US" sz="2000" b="1" dirty="0" err="1">
                <a:solidFill>
                  <a:srgbClr val="FFFFFF"/>
                </a:solidFill>
              </a:rPr>
              <a:t>approvato</a:t>
            </a:r>
            <a:r>
              <a:rPr lang="en-US" sz="2000" b="1" dirty="0">
                <a:solidFill>
                  <a:srgbClr val="FFFFFF"/>
                </a:solidFill>
              </a:rPr>
              <a:t> </a:t>
            </a:r>
            <a:r>
              <a:rPr lang="en-US" sz="2000" b="1" dirty="0" err="1">
                <a:solidFill>
                  <a:srgbClr val="FFFFFF"/>
                </a:solidFill>
              </a:rPr>
              <a:t>dalle</a:t>
            </a:r>
            <a:r>
              <a:rPr lang="en-US" sz="2000" b="1" dirty="0">
                <a:solidFill>
                  <a:srgbClr val="FFFFFF"/>
                </a:solidFill>
              </a:rPr>
              <a:t> </a:t>
            </a:r>
            <a:r>
              <a:rPr lang="en-US" sz="2000" b="1" dirty="0" err="1">
                <a:solidFill>
                  <a:srgbClr val="FFFFFF"/>
                </a:solidFill>
              </a:rPr>
              <a:t>società</a:t>
            </a:r>
            <a:r>
              <a:rPr lang="en-US" sz="2000" b="1" dirty="0">
                <a:solidFill>
                  <a:srgbClr val="FFFFFF"/>
                </a:solidFill>
              </a:rPr>
              <a:t> </a:t>
            </a:r>
            <a:r>
              <a:rPr lang="en-US" sz="2000" b="1" dirty="0" err="1">
                <a:solidFill>
                  <a:srgbClr val="FFFFFF"/>
                </a:solidFill>
              </a:rPr>
              <a:t>scientifiche</a:t>
            </a:r>
            <a:r>
              <a:rPr lang="en-US" sz="2000" b="1" dirty="0">
                <a:solidFill>
                  <a:srgbClr val="FFFFFF"/>
                </a:solidFill>
              </a:rPr>
              <a:t>:</a:t>
            </a:r>
          </a:p>
        </p:txBody>
      </p:sp>
      <p:sp>
        <p:nvSpPr>
          <p:cNvPr id="4" name="Segnaposto piè di pagina 3">
            <a:extLst>
              <a:ext uri="{FF2B5EF4-FFF2-40B4-BE49-F238E27FC236}">
                <a16:creationId xmlns:a16="http://schemas.microsoft.com/office/drawing/2014/main" id="{A1581B6F-A96F-4D53-BAA0-0C8768BECF72}"/>
              </a:ext>
            </a:extLst>
          </p:cNvPr>
          <p:cNvSpPr>
            <a:spLocks noGrp="1"/>
          </p:cNvSpPr>
          <p:nvPr>
            <p:ph type="ftr" sz="quarter" idx="11"/>
          </p:nvPr>
        </p:nvSpPr>
        <p:spPr>
          <a:xfrm>
            <a:off x="5676900" y="6323411"/>
            <a:ext cx="4114800" cy="365125"/>
          </a:xfrm>
        </p:spPr>
        <p:txBody>
          <a:bodyPr vert="horz" lIns="91440" tIns="45720" rIns="91440" bIns="45720" rtlCol="0">
            <a:normAutofit/>
          </a:bodyPr>
          <a:lstStyle/>
          <a:p>
            <a:pPr>
              <a:spcAft>
                <a:spcPts val="600"/>
              </a:spcAft>
            </a:pPr>
            <a:r>
              <a:rPr lang="en-US" kern="1200" dirty="0">
                <a:solidFill>
                  <a:schemeClr val="tx1">
                    <a:alpha val="80000"/>
                  </a:schemeClr>
                </a:solidFill>
                <a:latin typeface="+mn-lt"/>
                <a:ea typeface="+mn-ea"/>
                <a:cs typeface="+mn-cs"/>
              </a:rPr>
              <a:t>APRIRE NETWORK</a:t>
            </a:r>
          </a:p>
        </p:txBody>
      </p:sp>
      <p:pic>
        <p:nvPicPr>
          <p:cNvPr id="7" name="Immagine 6">
            <a:extLst>
              <a:ext uri="{FF2B5EF4-FFF2-40B4-BE49-F238E27FC236}">
                <a16:creationId xmlns:a16="http://schemas.microsoft.com/office/drawing/2014/main" id="{525288E6-5EC2-45B1-8450-C5584488E4FA}"/>
              </a:ext>
            </a:extLst>
          </p:cNvPr>
          <p:cNvPicPr>
            <a:picLocks noChangeAspect="1"/>
          </p:cNvPicPr>
          <p:nvPr/>
        </p:nvPicPr>
        <p:blipFill>
          <a:blip r:embed="rId2"/>
          <a:stretch>
            <a:fillRect/>
          </a:stretch>
        </p:blipFill>
        <p:spPr>
          <a:xfrm>
            <a:off x="4321451" y="333874"/>
            <a:ext cx="3028950" cy="3027363"/>
          </a:xfrm>
          <a:prstGeom prst="rect">
            <a:avLst/>
          </a:prstGeom>
        </p:spPr>
      </p:pic>
      <p:pic>
        <p:nvPicPr>
          <p:cNvPr id="8" name="Immagine 7">
            <a:extLst>
              <a:ext uri="{FF2B5EF4-FFF2-40B4-BE49-F238E27FC236}">
                <a16:creationId xmlns:a16="http://schemas.microsoft.com/office/drawing/2014/main" id="{C7C432E1-6338-4879-9150-3FA0708DCEB5}"/>
              </a:ext>
            </a:extLst>
          </p:cNvPr>
          <p:cNvPicPr>
            <a:picLocks noChangeAspect="1"/>
          </p:cNvPicPr>
          <p:nvPr/>
        </p:nvPicPr>
        <p:blipFill>
          <a:blip r:embed="rId3"/>
          <a:stretch>
            <a:fillRect/>
          </a:stretch>
        </p:blipFill>
        <p:spPr>
          <a:xfrm>
            <a:off x="3616325" y="3380900"/>
            <a:ext cx="4121150" cy="2439988"/>
          </a:xfrm>
          <a:prstGeom prst="rect">
            <a:avLst/>
          </a:prstGeom>
        </p:spPr>
      </p:pic>
      <p:pic>
        <p:nvPicPr>
          <p:cNvPr id="1028" name="Picture 4" descr="Risultato immagini per associazione geriatri extraospedalieri">
            <a:extLst>
              <a:ext uri="{FF2B5EF4-FFF2-40B4-BE49-F238E27FC236}">
                <a16:creationId xmlns:a16="http://schemas.microsoft.com/office/drawing/2014/main" id="{BEB17645-4C2A-4A9D-8141-24C6ECF5FF9F}"/>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731125" y="944553"/>
            <a:ext cx="4121150" cy="1800225"/>
          </a:xfrm>
          <a:prstGeom prst="rect">
            <a:avLst/>
          </a:prstGeom>
          <a:extLst>
            <a:ext uri="{909E8E84-426E-40DD-AFC4-6F175D3DCCD1}">
              <a14:hiddenFill xmlns:a14="http://schemas.microsoft.com/office/drawing/2010/main">
                <a:solidFill>
                  <a:srgbClr val="FFFFFF"/>
                </a:solidFill>
              </a14:hiddenFill>
            </a:ext>
          </a:extLst>
        </p:spPr>
      </p:pic>
      <p:pic>
        <p:nvPicPr>
          <p:cNvPr id="1026" name="Picture 2" descr="SIGOT - Società Italiana di Geriatria Ospedale e Territorio">
            <a:extLst>
              <a:ext uri="{FF2B5EF4-FFF2-40B4-BE49-F238E27FC236}">
                <a16:creationId xmlns:a16="http://schemas.microsoft.com/office/drawing/2014/main" id="{9733296D-D735-4CA7-9817-B90BF4B746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92799" y="3586162"/>
            <a:ext cx="3028950" cy="1214438"/>
          </a:xfrm>
          <a:prstGeom prst="rect">
            <a:avLst/>
          </a:prstGeom>
          <a:extLst>
            <a:ext uri="{909E8E84-426E-40DD-AFC4-6F175D3DCCD1}">
              <a14:hiddenFill xmlns:a14="http://schemas.microsoft.com/office/drawing/2010/main">
                <a:solidFill>
                  <a:srgbClr val="FFFFFF"/>
                </a:solidFill>
              </a14:hiddenFill>
            </a:ext>
          </a:extLst>
        </p:spPr>
      </p:pic>
      <p:sp>
        <p:nvSpPr>
          <p:cNvPr id="6" name="Rettangolo 5">
            <a:extLst>
              <a:ext uri="{FF2B5EF4-FFF2-40B4-BE49-F238E27FC236}">
                <a16:creationId xmlns:a16="http://schemas.microsoft.com/office/drawing/2014/main" id="{770B3AE5-3837-482C-88D4-0B8E4D78A4C1}"/>
              </a:ext>
            </a:extLst>
          </p:cNvPr>
          <p:cNvSpPr/>
          <p:nvPr/>
        </p:nvSpPr>
        <p:spPr>
          <a:xfrm>
            <a:off x="8283575" y="4800600"/>
            <a:ext cx="3384274" cy="707886"/>
          </a:xfrm>
          <a:prstGeom prst="rect">
            <a:avLst/>
          </a:prstGeom>
        </p:spPr>
        <p:txBody>
          <a:bodyPr wrap="square">
            <a:spAutoFit/>
          </a:bodyPr>
          <a:lstStyle/>
          <a:p>
            <a:pPr algn="ctr"/>
            <a:r>
              <a:rPr lang="it-IT" sz="2000" b="1" dirty="0">
                <a:solidFill>
                  <a:schemeClr val="accent1">
                    <a:lumMod val="75000"/>
                  </a:schemeClr>
                </a:solidFill>
              </a:rPr>
              <a:t>Società Italiana di Geriatria Ospedale e Territorio</a:t>
            </a:r>
            <a:endParaRPr lang="it-IT" sz="2000" dirty="0">
              <a:solidFill>
                <a:schemeClr val="accent1">
                  <a:lumMod val="75000"/>
                </a:schemeClr>
              </a:solidFill>
            </a:endParaRPr>
          </a:p>
        </p:txBody>
      </p:sp>
    </p:spTree>
    <p:extLst>
      <p:ext uri="{BB962C8B-B14F-4D97-AF65-F5344CB8AC3E}">
        <p14:creationId xmlns:p14="http://schemas.microsoft.com/office/powerpoint/2010/main" val="17276768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7 - INTERVENTI: proteggere gli operatori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4"/>
            <a:ext cx="7378167" cy="4812822"/>
          </a:xfrm>
        </p:spPr>
        <p:txBody>
          <a:bodyPr>
            <a:noAutofit/>
          </a:bodyPr>
          <a:lstStyle/>
          <a:p>
            <a:pPr marL="0" indent="0" algn="just">
              <a:spcBef>
                <a:spcPts val="400"/>
              </a:spcBef>
              <a:buNone/>
            </a:pPr>
            <a:endParaRPr lang="it-IT" sz="2400" dirty="0"/>
          </a:p>
          <a:p>
            <a:pPr marL="0" indent="0" algn="just">
              <a:spcBef>
                <a:spcPts val="400"/>
              </a:spcBef>
              <a:buNone/>
            </a:pPr>
            <a:r>
              <a:rPr lang="it-IT" sz="2400" dirty="0"/>
              <a:t>Le persone maggiormente a rischio di infezione da SARS-CoV-2 sono coloro che sono stati a contatto stretto con un soggetto affetto da COVID-19 o </a:t>
            </a:r>
            <a:r>
              <a:rPr lang="it-IT" sz="2400" b="1" dirty="0">
                <a:solidFill>
                  <a:srgbClr val="C00000"/>
                </a:solidFill>
              </a:rPr>
              <a:t>coloro che si prendono cura </a:t>
            </a:r>
            <a:r>
              <a:rPr lang="it-IT" sz="2400" dirty="0"/>
              <a:t>di pazienti affetti da COVID-19. </a:t>
            </a:r>
          </a:p>
          <a:p>
            <a:pPr marL="0" indent="0" algn="just">
              <a:spcBef>
                <a:spcPts val="400"/>
              </a:spcBef>
              <a:buNone/>
            </a:pPr>
            <a:endParaRPr lang="it-IT" sz="2400" dirty="0"/>
          </a:p>
          <a:p>
            <a:pPr marL="0" indent="0" algn="just">
              <a:spcBef>
                <a:spcPts val="400"/>
              </a:spcBef>
              <a:buNone/>
            </a:pPr>
            <a:r>
              <a:rPr lang="it-IT" sz="2400" dirty="0"/>
              <a:t>Il rischio aumenta quando il </a:t>
            </a:r>
            <a:r>
              <a:rPr lang="it-IT" sz="2400" b="1" dirty="0">
                <a:solidFill>
                  <a:srgbClr val="C00000"/>
                </a:solidFill>
              </a:rPr>
              <a:t>contatto è ravvicinato (&lt; 1 metro) e prolungato (&gt; 15 minuti) </a:t>
            </a:r>
            <a:r>
              <a:rPr lang="it-IT" sz="2400" dirty="0"/>
              <a:t>e quando si eseguono procedure in grado di produrre aerosol delle secrezioni del paziente. </a:t>
            </a:r>
          </a:p>
          <a:p>
            <a:pPr marL="0" indent="0">
              <a:spcBef>
                <a:spcPts val="400"/>
              </a:spcBef>
              <a:buNone/>
            </a:pPr>
            <a:endParaRPr lang="it-IT" sz="24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8636055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7 - INTERVENTI: proteggere gli operatori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90891" y="2236816"/>
            <a:ext cx="7509932" cy="3253504"/>
          </a:xfrm>
        </p:spPr>
        <p:txBody>
          <a:bodyPr>
            <a:noAutofit/>
          </a:bodyPr>
          <a:lstStyle/>
          <a:p>
            <a:pPr marL="0" indent="0" algn="ctr">
              <a:lnSpc>
                <a:spcPct val="100000"/>
              </a:lnSpc>
              <a:spcBef>
                <a:spcPts val="0"/>
              </a:spcBef>
              <a:buNone/>
            </a:pPr>
            <a:r>
              <a:rPr lang="it-IT" sz="3600" b="1" dirty="0"/>
              <a:t>È imperativo </a:t>
            </a:r>
            <a:r>
              <a:rPr lang="it-IT" sz="3600" b="1" dirty="0">
                <a:solidFill>
                  <a:srgbClr val="C00000"/>
                </a:solidFill>
              </a:rPr>
              <a:t>proteggere il personale sanitario, </a:t>
            </a:r>
            <a:r>
              <a:rPr lang="it-IT" sz="3600" b="1" dirty="0"/>
              <a:t>non solo per salvaguardare la continuità delle cure, ma per assicurarsi che i professionisti non diventino veicolo di infezione</a:t>
            </a:r>
            <a:r>
              <a:rPr lang="it-IT" sz="2000" b="1" dirty="0">
                <a:solidFill>
                  <a:srgbClr val="C00000"/>
                </a:solidFill>
              </a:rPr>
              <a:t>.</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5484155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7 - INTERVENTI: proteggere gli operatori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4"/>
            <a:ext cx="7378168" cy="4494475"/>
          </a:xfrm>
        </p:spPr>
        <p:txBody>
          <a:bodyPr>
            <a:noAutofit/>
          </a:bodyPr>
          <a:lstStyle/>
          <a:p>
            <a:pPr marL="0" indent="0" algn="just">
              <a:spcBef>
                <a:spcPts val="400"/>
              </a:spcBef>
              <a:buNone/>
            </a:pPr>
            <a:endParaRPr lang="it-IT" sz="2400" dirty="0"/>
          </a:p>
          <a:p>
            <a:pPr marL="0" indent="0" algn="just">
              <a:spcBef>
                <a:spcPts val="400"/>
              </a:spcBef>
              <a:buNone/>
            </a:pPr>
            <a:endParaRPr lang="it-IT" sz="2400" dirty="0"/>
          </a:p>
          <a:p>
            <a:pPr marL="0" indent="0" algn="just">
              <a:spcBef>
                <a:spcPts val="400"/>
              </a:spcBef>
              <a:buNone/>
            </a:pPr>
            <a:r>
              <a:rPr lang="it-IT" dirty="0"/>
              <a:t>È fondamentale la </a:t>
            </a:r>
            <a:r>
              <a:rPr lang="it-IT" b="1" dirty="0">
                <a:solidFill>
                  <a:srgbClr val="C00000"/>
                </a:solidFill>
              </a:rPr>
              <a:t>protezione degli operatori sanitari e sociosanitari</a:t>
            </a:r>
            <a:r>
              <a:rPr lang="it-IT" dirty="0"/>
              <a:t>: una diffusione dell’infezione tra gli operatori richiede l’allontanamento dal luogo di lavoro con un conseguente maggior carico di lavoro che, in caso di una elevata diffusione dell’infezione anche tra gli ospiti, aumenterebbe ulteriormente e graverebbe su quanti rimangono in servizio. </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193500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7 - INTERVENTI: proteggere gli operatori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4"/>
            <a:ext cx="7378168" cy="4494475"/>
          </a:xfrm>
        </p:spPr>
        <p:txBody>
          <a:bodyPr>
            <a:noAutofit/>
          </a:bodyPr>
          <a:lstStyle/>
          <a:p>
            <a:pPr marL="0" indent="0" algn="just">
              <a:spcBef>
                <a:spcPts val="400"/>
              </a:spcBef>
              <a:buNone/>
            </a:pPr>
            <a:endParaRPr lang="it-IT" sz="2400" dirty="0"/>
          </a:p>
          <a:p>
            <a:pPr marL="0" indent="0" algn="just">
              <a:spcBef>
                <a:spcPts val="400"/>
              </a:spcBef>
              <a:buNone/>
            </a:pPr>
            <a:endParaRPr lang="it-IT" sz="2400" dirty="0"/>
          </a:p>
          <a:p>
            <a:pPr marL="0" indent="0" algn="just">
              <a:spcBef>
                <a:spcPts val="400"/>
              </a:spcBef>
              <a:buNone/>
            </a:pPr>
            <a:r>
              <a:rPr lang="it-IT" dirty="0"/>
              <a:t>È altresì doveroso </a:t>
            </a:r>
            <a:r>
              <a:rPr lang="it-IT" b="1" dirty="0">
                <a:solidFill>
                  <a:srgbClr val="C00000"/>
                </a:solidFill>
              </a:rPr>
              <a:t>proteggere, per quanto possibile, gli operatori sanitari e socio sanitari dallo stress fisico e psicologico</a:t>
            </a:r>
            <a:r>
              <a:rPr lang="it-IT" dirty="0"/>
              <a:t> affinché  possano adempiere al loro ruolo nel contesto di un carico di lavoro elevato,  fornendo supporto psicologico e  assicurando il riposo tra un turno e l’altro.</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6595508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7 - INTERVENTI: proteggere gli operatori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90891" y="2041791"/>
            <a:ext cx="7216640" cy="4494475"/>
          </a:xfrm>
        </p:spPr>
        <p:txBody>
          <a:bodyPr>
            <a:noAutofit/>
          </a:bodyPr>
          <a:lstStyle/>
          <a:p>
            <a:pPr marL="0" indent="0" algn="just">
              <a:spcBef>
                <a:spcPts val="400"/>
              </a:spcBef>
              <a:buNone/>
            </a:pPr>
            <a:r>
              <a:rPr lang="it-IT" sz="2400" dirty="0"/>
              <a:t>Sono raccomandati interventi di formazione  e aggiornamento in merito ai </a:t>
            </a:r>
            <a:r>
              <a:rPr lang="it-IT" sz="2400" b="1" dirty="0">
                <a:solidFill>
                  <a:srgbClr val="C00000"/>
                </a:solidFill>
              </a:rPr>
              <a:t>rischi di esposizione professionale</a:t>
            </a:r>
            <a:r>
              <a:rPr lang="it-IT" sz="2400" dirty="0"/>
              <a:t>, alle misure di prevenzione e protezione disponibili, nonché alle caratteristiche del quadro clinico di COVID-19. </a:t>
            </a:r>
          </a:p>
          <a:p>
            <a:pPr marL="0" indent="0" algn="just">
              <a:spcBef>
                <a:spcPts val="400"/>
              </a:spcBef>
              <a:buNone/>
            </a:pPr>
            <a:endParaRPr lang="it-IT" sz="2400" dirty="0"/>
          </a:p>
          <a:p>
            <a:pPr marL="0" indent="0" algn="just">
              <a:spcBef>
                <a:spcPts val="400"/>
              </a:spcBef>
              <a:buNone/>
            </a:pPr>
            <a:r>
              <a:rPr lang="it-IT" sz="2400" dirty="0"/>
              <a:t>Il personale che presta cure dirette agli ospiti della struttura e gli addetti alle pulizie devono ricevere una </a:t>
            </a:r>
            <a:r>
              <a:rPr lang="it-IT" sz="2400" b="1" dirty="0">
                <a:solidFill>
                  <a:srgbClr val="C00000"/>
                </a:solidFill>
              </a:rPr>
              <a:t>formazione specifica su come prevenire la trasmissione dell’infezione da SARS COV-2</a:t>
            </a:r>
            <a:r>
              <a:rPr lang="it-IT" sz="2400" dirty="0"/>
              <a:t>.</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4735547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pPr algn="just"/>
            <a:r>
              <a:rPr lang="it-IT" sz="3600" b="1" dirty="0">
                <a:solidFill>
                  <a:schemeClr val="bg1"/>
                </a:solidFill>
              </a:rPr>
              <a:t>8 - INTERVENTI: azioni per contrastare la diffusione dell’infezione da SARS-Cov-2 tra gli ospiti</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43467" y="2236816"/>
            <a:ext cx="7246499" cy="3796150"/>
          </a:xfrm>
        </p:spPr>
        <p:txBody>
          <a:bodyPr>
            <a:noAutofit/>
          </a:bodyPr>
          <a:lstStyle/>
          <a:p>
            <a:pPr marL="0" indent="0" algn="just">
              <a:lnSpc>
                <a:spcPct val="100000"/>
              </a:lnSpc>
              <a:spcBef>
                <a:spcPts val="0"/>
              </a:spcBef>
              <a:buNone/>
            </a:pPr>
            <a:r>
              <a:rPr lang="it-IT" dirty="0"/>
              <a:t>Si raccomanda alle Direzioni Generale e Sanitaria delle strutture residenziali  per anziani l’implementazione di </a:t>
            </a:r>
            <a:r>
              <a:rPr lang="it-IT" b="1" dirty="0">
                <a:solidFill>
                  <a:srgbClr val="C00000"/>
                </a:solidFill>
              </a:rPr>
              <a:t>misure organizzative molto restrittive </a:t>
            </a:r>
            <a:r>
              <a:rPr lang="it-IT" dirty="0"/>
              <a:t>per contrastare l’infezione da nuovo coronavirus SARS-Cov-2 e la prevenzione dei contagi.</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8894225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pPr algn="just"/>
            <a:r>
              <a:rPr lang="it-IT" sz="3600" b="1" dirty="0">
                <a:solidFill>
                  <a:schemeClr val="bg1"/>
                </a:solidFill>
              </a:rPr>
              <a:t>8 - INTERVENTI: azioni per contrastare la diffusione dell’infezione da SARS-Cov-2 tra gli ospiti</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43467" y="2236816"/>
            <a:ext cx="7486403" cy="3796150"/>
          </a:xfrm>
        </p:spPr>
        <p:txBody>
          <a:bodyPr>
            <a:noAutofit/>
          </a:bodyPr>
          <a:lstStyle/>
          <a:p>
            <a:pPr marL="0" indent="0" algn="just">
              <a:buNone/>
            </a:pPr>
            <a:r>
              <a:rPr lang="it-IT" b="1" dirty="0">
                <a:solidFill>
                  <a:srgbClr val="C00000"/>
                </a:solidFill>
              </a:rPr>
              <a:t>Attivare </a:t>
            </a:r>
            <a:r>
              <a:rPr lang="it-IT" b="1" dirty="0"/>
              <a:t> </a:t>
            </a:r>
            <a:r>
              <a:rPr lang="it-IT" dirty="0"/>
              <a:t>da subito la suddivisione  della struttura in aree operative separate (un nucleo o reparto, un piano, utilizzando  anche barriere fisiche mobili) per evitare che gli ospiti si spostino al di fuori dell’area ad essi riservata. Il personale dedicato a ciascuna area operativa limiterà  allo stretto necessario il transito nelle altre aree.</a:t>
            </a:r>
          </a:p>
          <a:p>
            <a:pPr marL="0" indent="0" algn="just">
              <a:buNone/>
            </a:pPr>
            <a:endParaRPr lang="it-IT"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9122998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pPr algn="just"/>
            <a:r>
              <a:rPr lang="it-IT" sz="3600" b="1" dirty="0">
                <a:solidFill>
                  <a:schemeClr val="bg1"/>
                </a:solidFill>
              </a:rPr>
              <a:t>8 - INTERVENTI: azioni per contrastare la diffusione dell’infezione da SARS-Cov-2 tra gli ospiti</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43467" y="1850210"/>
            <a:ext cx="7246499" cy="3796150"/>
          </a:xfrm>
        </p:spPr>
        <p:txBody>
          <a:bodyPr>
            <a:noAutofit/>
          </a:bodyPr>
          <a:lstStyle/>
          <a:p>
            <a:pPr marL="0" indent="0" algn="just">
              <a:buNone/>
            </a:pPr>
            <a:r>
              <a:rPr lang="it-IT" sz="2400" dirty="0"/>
              <a:t>Se presente </a:t>
            </a:r>
            <a:r>
              <a:rPr lang="it-IT" sz="2400" b="1" dirty="0">
                <a:solidFill>
                  <a:srgbClr val="C00000"/>
                </a:solidFill>
              </a:rPr>
              <a:t>un solo infermiere per turno </a:t>
            </a:r>
            <a:r>
              <a:rPr lang="it-IT" sz="2400" dirty="0"/>
              <a:t>(strutture di piccole dimensioni o durante la notte)  che deve occuparsi di tutti gli ospiti, l’infermiere indosserà sempre la mascherina chirurgica e,  per tutte le  attività di assistenza diretta all’ospite,  </a:t>
            </a:r>
            <a:r>
              <a:rPr lang="it-IT" sz="2400" b="1" dirty="0">
                <a:solidFill>
                  <a:srgbClr val="C00000"/>
                </a:solidFill>
              </a:rPr>
              <a:t>i guanti monouso in vinile o nitrile che devono essere cambiati tra un ospite e l’altro</a:t>
            </a:r>
            <a:r>
              <a:rPr lang="it-IT" sz="2400" dirty="0"/>
              <a:t>. </a:t>
            </a:r>
          </a:p>
          <a:p>
            <a:pPr marL="0" indent="0" algn="just">
              <a:buNone/>
            </a:pPr>
            <a:r>
              <a:rPr lang="it-IT" sz="2400" b="1" dirty="0">
                <a:solidFill>
                  <a:srgbClr val="C00000"/>
                </a:solidFill>
              </a:rPr>
              <a:t>Il medico </a:t>
            </a:r>
            <a:r>
              <a:rPr lang="it-IT" sz="2400" dirty="0"/>
              <a:t>(di struttura o lo specialista chiamato in consulenza), </a:t>
            </a:r>
            <a:r>
              <a:rPr lang="it-IT" sz="2400" b="1" dirty="0">
                <a:solidFill>
                  <a:srgbClr val="C00000"/>
                </a:solidFill>
              </a:rPr>
              <a:t>il fisioterapista, l’educatore o animatore  </a:t>
            </a:r>
            <a:r>
              <a:rPr lang="it-IT" sz="2400" dirty="0"/>
              <a:t>indossano sempre la  mascherina chirurgica e i guanti monouso; questi ultimi devono essere cambiati dopo ogni contatto con un ospite.</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7446799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pPr algn="just"/>
            <a:r>
              <a:rPr lang="it-IT" sz="3600" b="1" dirty="0">
                <a:solidFill>
                  <a:schemeClr val="bg1"/>
                </a:solidFill>
              </a:rPr>
              <a:t>8 - INTERVENTI: azioni per contrastare la diffusione dell’infezione da SARS-Cov-2 tra gli ospiti</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575818" y="2565868"/>
            <a:ext cx="7509932" cy="2828208"/>
          </a:xfrm>
        </p:spPr>
        <p:txBody>
          <a:bodyPr>
            <a:noAutofit/>
          </a:bodyPr>
          <a:lstStyle/>
          <a:p>
            <a:pPr algn="just">
              <a:lnSpc>
                <a:spcPct val="100000"/>
              </a:lnSpc>
              <a:spcBef>
                <a:spcPts val="0"/>
              </a:spcBef>
            </a:pPr>
            <a:r>
              <a:rPr lang="it-IT" sz="2400" b="1" dirty="0">
                <a:solidFill>
                  <a:srgbClr val="C00000"/>
                </a:solidFill>
              </a:rPr>
              <a:t>Raccomandare</a:t>
            </a:r>
            <a:r>
              <a:rPr lang="it-IT" sz="2400" b="1" dirty="0"/>
              <a:t> </a:t>
            </a:r>
            <a:r>
              <a:rPr lang="it-IT" sz="2400" dirty="0"/>
              <a:t>a tutti gli operatori  di </a:t>
            </a:r>
            <a:r>
              <a:rPr lang="it-IT" sz="2400" b="1" dirty="0">
                <a:solidFill>
                  <a:srgbClr val="C00000"/>
                </a:solidFill>
              </a:rPr>
              <a:t>adottare appropriate misure di igiene delle mani</a:t>
            </a:r>
            <a:r>
              <a:rPr lang="it-IT" sz="2400" dirty="0">
                <a:solidFill>
                  <a:srgbClr val="C00000"/>
                </a:solidFill>
              </a:rPr>
              <a:t> </a:t>
            </a:r>
            <a:r>
              <a:rPr lang="it-IT" sz="2400" dirty="0"/>
              <a:t>prima di accedere alla propria area operativa: lavaggio delle mani con acqua e sapone per almeno 60 secondi o con l’uso  di igienizzanti a base alcolica per almeno 30 secondi. Può essere utile l’utilizzo di poster o opuscoli che illustrano  il corretto lavaggio delle mani.</a:t>
            </a:r>
          </a:p>
          <a:p>
            <a:pPr marL="0" indent="0" algn="just">
              <a:lnSpc>
                <a:spcPct val="100000"/>
              </a:lnSpc>
              <a:spcBef>
                <a:spcPts val="0"/>
              </a:spcBef>
              <a:buNone/>
            </a:pPr>
            <a:endParaRPr lang="it-IT" sz="2400" dirty="0"/>
          </a:p>
          <a:p>
            <a:pPr marL="0" indent="0" algn="just">
              <a:lnSpc>
                <a:spcPct val="100000"/>
              </a:lnSpc>
              <a:spcBef>
                <a:spcPts val="0"/>
              </a:spcBef>
              <a:buNone/>
            </a:pPr>
            <a:endParaRPr lang="it-IT" sz="2400" dirty="0"/>
          </a:p>
          <a:p>
            <a:pPr marL="0" indent="0" algn="just">
              <a:lnSpc>
                <a:spcPct val="100000"/>
              </a:lnSpc>
              <a:spcBef>
                <a:spcPts val="0"/>
              </a:spcBef>
              <a:buNone/>
            </a:pPr>
            <a:r>
              <a:rPr lang="it-IT" sz="2400" dirty="0"/>
              <a:t> </a:t>
            </a:r>
          </a:p>
          <a:p>
            <a:pPr marL="0" indent="0" algn="just">
              <a:lnSpc>
                <a:spcPct val="100000"/>
              </a:lnSpc>
              <a:spcBef>
                <a:spcPts val="0"/>
              </a:spcBef>
              <a:buNone/>
            </a:pPr>
            <a:endParaRPr lang="it-IT" sz="24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4415101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00AC3E2D-890B-4E55-A16D-1CC053956AE0}"/>
              </a:ext>
            </a:extLst>
          </p:cNvPr>
          <p:cNvSpPr>
            <a:spLocks noGrp="1"/>
          </p:cNvSpPr>
          <p:nvPr>
            <p:ph type="ftr" sz="quarter" idx="11"/>
          </p:nvPr>
        </p:nvSpPr>
        <p:spPr/>
        <p:txBody>
          <a:bodyPr/>
          <a:lstStyle/>
          <a:p>
            <a:r>
              <a:rPr lang="it-IT" dirty="0"/>
              <a:t>APRIRE NETWORK</a:t>
            </a:r>
          </a:p>
        </p:txBody>
      </p:sp>
      <p:pic>
        <p:nvPicPr>
          <p:cNvPr id="3" name="Immagine 2">
            <a:extLst>
              <a:ext uri="{FF2B5EF4-FFF2-40B4-BE49-F238E27FC236}">
                <a16:creationId xmlns:a16="http://schemas.microsoft.com/office/drawing/2014/main" id="{44045317-4223-4D41-AEBE-1B9728C4F2A6}"/>
              </a:ext>
            </a:extLst>
          </p:cNvPr>
          <p:cNvPicPr>
            <a:picLocks noChangeAspect="1"/>
          </p:cNvPicPr>
          <p:nvPr/>
        </p:nvPicPr>
        <p:blipFill>
          <a:blip r:embed="rId2"/>
          <a:stretch>
            <a:fillRect/>
          </a:stretch>
        </p:blipFill>
        <p:spPr>
          <a:xfrm>
            <a:off x="1343025" y="136525"/>
            <a:ext cx="9229725" cy="6522848"/>
          </a:xfrm>
          <a:prstGeom prst="rect">
            <a:avLst/>
          </a:prstGeom>
        </p:spPr>
      </p:pic>
    </p:spTree>
    <p:extLst>
      <p:ext uri="{BB962C8B-B14F-4D97-AF65-F5344CB8AC3E}">
        <p14:creationId xmlns:p14="http://schemas.microsoft.com/office/powerpoint/2010/main" val="2719395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2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p:spPr>
        <p:txBody>
          <a:bodyPr>
            <a:normAutofit/>
          </a:bodyPr>
          <a:lstStyle/>
          <a:p>
            <a:r>
              <a:rPr lang="it-IT" sz="3600" b="1" dirty="0">
                <a:solidFill>
                  <a:schemeClr val="accent1">
                    <a:lumMod val="75000"/>
                  </a:schemeClr>
                </a:solidFill>
              </a:rPr>
              <a:t>1 - PRESENTAZIONE</a:t>
            </a:r>
            <a:br>
              <a:rPr lang="it-IT" sz="3600" b="1" dirty="0"/>
            </a:br>
            <a:endParaRPr lang="it-IT" sz="3600" dirty="0"/>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82077" y="1329146"/>
            <a:ext cx="7126060" cy="4393982"/>
          </a:xfrm>
        </p:spPr>
        <p:txBody>
          <a:bodyPr>
            <a:normAutofit/>
          </a:bodyPr>
          <a:lstStyle/>
          <a:p>
            <a:pPr marL="0" indent="0">
              <a:buNone/>
            </a:pPr>
            <a:r>
              <a:rPr lang="it-IT" sz="2400" dirty="0"/>
              <a:t>Il presente documento:</a:t>
            </a:r>
          </a:p>
          <a:p>
            <a:pPr lvl="0" algn="just"/>
            <a:r>
              <a:rPr lang="it-IT" sz="2400" dirty="0"/>
              <a:t>È </a:t>
            </a:r>
            <a:r>
              <a:rPr lang="it-IT" sz="2400" b="1" dirty="0"/>
              <a:t>rivolto</a:t>
            </a:r>
            <a:r>
              <a:rPr lang="it-IT" sz="2400" dirty="0"/>
              <a:t> ai responsabili sanitari e organizzativi,  agli operatori sanitari, socio sanitari e assistenziali delle strutture residenziali  per anziani. </a:t>
            </a:r>
          </a:p>
          <a:p>
            <a:pPr lvl="0" algn="just"/>
            <a:r>
              <a:rPr lang="it-IT" sz="2400" dirty="0"/>
              <a:t>Ha lo </a:t>
            </a:r>
            <a:r>
              <a:rPr lang="it-IT" sz="2400" b="1" dirty="0"/>
              <a:t>scopo</a:t>
            </a:r>
            <a:r>
              <a:rPr lang="it-IT" sz="2400" dirty="0"/>
              <a:t> di fornire indicazioni di riferimento per </a:t>
            </a:r>
            <a:r>
              <a:rPr lang="it-IT" sz="2400" b="1" dirty="0"/>
              <a:t>prevenire la diffusione del COVID-19</a:t>
            </a:r>
            <a:r>
              <a:rPr lang="it-IT" sz="2400" dirty="0"/>
              <a:t> tra gli operatori sanitari e sociosanitari, gli anziani ospiti e i loro familiari/visitatori  e i volontari.</a:t>
            </a:r>
          </a:p>
          <a:p>
            <a:pPr lvl="0"/>
            <a:r>
              <a:rPr lang="it-IT" sz="2400" dirty="0"/>
              <a:t>Ha lo </a:t>
            </a:r>
            <a:r>
              <a:rPr lang="it-IT" sz="2400" b="1" dirty="0"/>
              <a:t>scopo</a:t>
            </a:r>
            <a:r>
              <a:rPr lang="it-IT" sz="2400" dirty="0"/>
              <a:t> di fornire indicazioni per la gestione dei casi sospetti, probabili o confermati COVID-19 tra gli anziani ospiti della strutture residenziali  per anziani.</a:t>
            </a:r>
          </a:p>
          <a:p>
            <a:pPr marL="0" lvl="0" indent="0">
              <a:buNone/>
            </a:pPr>
            <a:endParaRPr lang="it-IT" sz="2000" dirty="0"/>
          </a:p>
          <a:p>
            <a:endParaRPr lang="it-IT" sz="2000" dirty="0"/>
          </a:p>
        </p:txBody>
      </p:sp>
      <p:sp>
        <p:nvSpPr>
          <p:cNvPr id="35" name="Rectangle 2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Isosceles Triangle 28">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Isosceles Triangle 3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F9A18304-B997-CA4E-9F2A-02E964EA1B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3093379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6308D6DC-9B28-4533-BD26-F7C30AD14BF0}"/>
              </a:ext>
            </a:extLst>
          </p:cNvPr>
          <p:cNvSpPr>
            <a:spLocks noGrp="1"/>
          </p:cNvSpPr>
          <p:nvPr>
            <p:ph type="ftr" sz="quarter" idx="11"/>
          </p:nvPr>
        </p:nvSpPr>
        <p:spPr/>
        <p:txBody>
          <a:bodyPr/>
          <a:lstStyle/>
          <a:p>
            <a:r>
              <a:rPr lang="it-IT" dirty="0"/>
              <a:t>APRIRE NETWORK</a:t>
            </a:r>
          </a:p>
        </p:txBody>
      </p:sp>
      <p:pic>
        <p:nvPicPr>
          <p:cNvPr id="3" name="Immagine 2">
            <a:extLst>
              <a:ext uri="{FF2B5EF4-FFF2-40B4-BE49-F238E27FC236}">
                <a16:creationId xmlns:a16="http://schemas.microsoft.com/office/drawing/2014/main" id="{8E0B9337-50EA-4456-8333-91E4E693CDED}"/>
              </a:ext>
            </a:extLst>
          </p:cNvPr>
          <p:cNvPicPr>
            <a:picLocks noChangeAspect="1"/>
          </p:cNvPicPr>
          <p:nvPr/>
        </p:nvPicPr>
        <p:blipFill>
          <a:blip r:embed="rId2"/>
          <a:stretch>
            <a:fillRect/>
          </a:stretch>
        </p:blipFill>
        <p:spPr>
          <a:xfrm>
            <a:off x="1200152" y="58008"/>
            <a:ext cx="9486899" cy="6663467"/>
          </a:xfrm>
          <a:prstGeom prst="rect">
            <a:avLst/>
          </a:prstGeom>
        </p:spPr>
      </p:pic>
    </p:spTree>
    <p:extLst>
      <p:ext uri="{BB962C8B-B14F-4D97-AF65-F5344CB8AC3E}">
        <p14:creationId xmlns:p14="http://schemas.microsoft.com/office/powerpoint/2010/main" val="15787448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pPr algn="just"/>
            <a:r>
              <a:rPr lang="it-IT" sz="3600" b="1" dirty="0">
                <a:solidFill>
                  <a:schemeClr val="bg1"/>
                </a:solidFill>
              </a:rPr>
              <a:t>8 - INTERVENTI: azioni per contrastare la diffusione dell’infezione da SARS-Cov-2 tra gli ospiti</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575818" y="1782981"/>
            <a:ext cx="7509932" cy="4393982"/>
          </a:xfrm>
        </p:spPr>
        <p:txBody>
          <a:bodyPr>
            <a:noAutofit/>
          </a:bodyPr>
          <a:lstStyle/>
          <a:p>
            <a:pPr algn="just">
              <a:lnSpc>
                <a:spcPct val="100000"/>
              </a:lnSpc>
              <a:spcBef>
                <a:spcPts val="0"/>
              </a:spcBef>
            </a:pPr>
            <a:endParaRPr lang="it-IT" sz="2400" b="1" dirty="0">
              <a:solidFill>
                <a:srgbClr val="C00000"/>
              </a:solidFill>
            </a:endParaRPr>
          </a:p>
          <a:p>
            <a:pPr algn="just">
              <a:lnSpc>
                <a:spcPct val="100000"/>
              </a:lnSpc>
              <a:spcBef>
                <a:spcPts val="0"/>
              </a:spcBef>
            </a:pPr>
            <a:endParaRPr lang="it-IT" sz="2400" b="1" dirty="0">
              <a:solidFill>
                <a:srgbClr val="C00000"/>
              </a:solidFill>
            </a:endParaRPr>
          </a:p>
          <a:p>
            <a:pPr algn="just">
              <a:lnSpc>
                <a:spcPct val="100000"/>
              </a:lnSpc>
              <a:spcBef>
                <a:spcPts val="0"/>
              </a:spcBef>
            </a:pPr>
            <a:r>
              <a:rPr lang="it-IT" sz="2400" b="1" dirty="0">
                <a:solidFill>
                  <a:srgbClr val="C00000"/>
                </a:solidFill>
              </a:rPr>
              <a:t>Informare</a:t>
            </a:r>
            <a:r>
              <a:rPr lang="it-IT" sz="2400" b="1" dirty="0"/>
              <a:t> </a:t>
            </a:r>
            <a:r>
              <a:rPr lang="it-IT" sz="2400" dirty="0"/>
              <a:t>tutto il personale che in presenza di sintomi compatibili con COVID-19 non ci si deve presentare in servizio dandone pronta comunicazione all’ufficio del personale/coordinatore di struttura. </a:t>
            </a:r>
          </a:p>
          <a:p>
            <a:pPr marL="0" indent="0" algn="just">
              <a:lnSpc>
                <a:spcPct val="100000"/>
              </a:lnSpc>
              <a:spcBef>
                <a:spcPts val="0"/>
              </a:spcBef>
              <a:buNone/>
            </a:pPr>
            <a:endParaRPr lang="it-IT" sz="2400" dirty="0"/>
          </a:p>
          <a:p>
            <a:pPr marL="0" indent="0" algn="just">
              <a:lnSpc>
                <a:spcPct val="100000"/>
              </a:lnSpc>
              <a:spcBef>
                <a:spcPts val="0"/>
              </a:spcBef>
              <a:buNone/>
            </a:pPr>
            <a:r>
              <a:rPr lang="it-IT" sz="2400" dirty="0"/>
              <a:t> </a:t>
            </a:r>
          </a:p>
          <a:p>
            <a:pPr marL="0" indent="0" algn="just">
              <a:lnSpc>
                <a:spcPct val="100000"/>
              </a:lnSpc>
              <a:spcBef>
                <a:spcPts val="0"/>
              </a:spcBef>
              <a:buNone/>
            </a:pPr>
            <a:endParaRPr lang="it-IT" sz="24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42947538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pPr algn="just"/>
            <a:r>
              <a:rPr lang="it-IT" sz="3600" b="1" dirty="0">
                <a:solidFill>
                  <a:schemeClr val="bg1"/>
                </a:solidFill>
              </a:rPr>
              <a:t>8 - INTERVENTI: azioni per contrastare la diffusione dell’infezione da SARS-Cov-2 tra gli ospiti</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43467" y="2066669"/>
            <a:ext cx="7509932" cy="4393982"/>
          </a:xfrm>
        </p:spPr>
        <p:txBody>
          <a:bodyPr>
            <a:noAutofit/>
          </a:bodyPr>
          <a:lstStyle/>
          <a:p>
            <a:pPr algn="just">
              <a:lnSpc>
                <a:spcPct val="100000"/>
              </a:lnSpc>
              <a:spcBef>
                <a:spcPts val="0"/>
              </a:spcBef>
            </a:pPr>
            <a:r>
              <a:rPr lang="it-IT" sz="2400" b="1" dirty="0">
                <a:solidFill>
                  <a:srgbClr val="C00000"/>
                </a:solidFill>
              </a:rPr>
              <a:t>Attivare </a:t>
            </a:r>
            <a:r>
              <a:rPr lang="it-IT" sz="2400" dirty="0"/>
              <a:t>la ricerca attiva di potenziali casi  tra gli ospiti e gli operatori mediante la rilevazione della temperatura corporea.  Per gli operatori è consigliata la rilevazione della temperatura all’ingresso in struttura: se superiore a 37,3°C gli operatori non possono prendere servizio e, in base alle disposizioni vigenti, saranno sospesi dal servizio e sottoposti a sorveglianza sanitaria.</a:t>
            </a:r>
          </a:p>
          <a:p>
            <a:pPr marL="0" indent="0" algn="just">
              <a:lnSpc>
                <a:spcPct val="100000"/>
              </a:lnSpc>
              <a:spcBef>
                <a:spcPts val="0"/>
              </a:spcBef>
              <a:buNone/>
            </a:pPr>
            <a:endParaRPr lang="it-IT" sz="2400" dirty="0"/>
          </a:p>
          <a:p>
            <a:pPr algn="just">
              <a:lnSpc>
                <a:spcPct val="100000"/>
              </a:lnSpc>
              <a:spcBef>
                <a:spcPts val="0"/>
              </a:spcBef>
            </a:pPr>
            <a:r>
              <a:rPr lang="it-IT" sz="2400" b="1" dirty="0">
                <a:solidFill>
                  <a:srgbClr val="C00000"/>
                </a:solidFill>
              </a:rPr>
              <a:t>Vietare</a:t>
            </a:r>
            <a:r>
              <a:rPr lang="it-IT" sz="2400" dirty="0"/>
              <a:t>, sentite le autorità competenti, l'accesso di parenti, visitatori e volontari alla struttura. </a:t>
            </a:r>
          </a:p>
          <a:p>
            <a:pPr marL="0" indent="0" algn="just">
              <a:lnSpc>
                <a:spcPct val="100000"/>
              </a:lnSpc>
              <a:spcBef>
                <a:spcPts val="0"/>
              </a:spcBef>
              <a:buNone/>
            </a:pPr>
            <a:endParaRPr lang="it-IT" sz="24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1553796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9 - INTERVENTI: individuazione dei casi sospetti COVID-19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fontScale="92500"/>
          </a:bodyPr>
          <a:lstStyle/>
          <a:p>
            <a:pPr marL="0" indent="0" algn="just">
              <a:lnSpc>
                <a:spcPct val="100000"/>
              </a:lnSpc>
              <a:spcBef>
                <a:spcPts val="400"/>
              </a:spcBef>
              <a:buNone/>
            </a:pPr>
            <a:r>
              <a:rPr lang="it-IT" dirty="0"/>
              <a:t>Durante un’epidemia di COVID-19 secondo le indicazioni della Circolare del Ministero della Salute del 22 febbraio 2020, in presenza di un ospite che</a:t>
            </a:r>
            <a:r>
              <a:rPr lang="it-IT" b="1" dirty="0"/>
              <a:t> ha avuto contatto con un caso COVID 19</a:t>
            </a:r>
            <a:r>
              <a:rPr lang="it-IT" dirty="0"/>
              <a:t> o di un ospite che </a:t>
            </a:r>
            <a:r>
              <a:rPr lang="it-IT" b="1" dirty="0"/>
              <a:t>manifesta almeno uno dei seguenti segni e sintomi</a:t>
            </a:r>
            <a:r>
              <a:rPr lang="it-IT" dirty="0"/>
              <a:t>: </a:t>
            </a:r>
            <a:endParaRPr lang="it-IT" sz="2000" dirty="0"/>
          </a:p>
          <a:p>
            <a:pPr marL="514350" indent="-514350">
              <a:lnSpc>
                <a:spcPct val="100000"/>
              </a:lnSpc>
              <a:spcBef>
                <a:spcPts val="400"/>
              </a:spcBef>
              <a:buFont typeface="+mj-lt"/>
              <a:buAutoNum type="arabicPeriod"/>
            </a:pPr>
            <a:r>
              <a:rPr lang="it-IT" dirty="0">
                <a:solidFill>
                  <a:srgbClr val="0070C0"/>
                </a:solidFill>
              </a:rPr>
              <a:t>febbre,</a:t>
            </a:r>
          </a:p>
          <a:p>
            <a:pPr marL="514350" indent="-514350">
              <a:lnSpc>
                <a:spcPct val="100000"/>
              </a:lnSpc>
              <a:spcBef>
                <a:spcPts val="400"/>
              </a:spcBef>
              <a:buFont typeface="+mj-lt"/>
              <a:buAutoNum type="arabicPeriod"/>
            </a:pPr>
            <a:r>
              <a:rPr lang="it-IT" dirty="0">
                <a:solidFill>
                  <a:srgbClr val="0070C0"/>
                </a:solidFill>
              </a:rPr>
              <a:t>tosse,</a:t>
            </a:r>
          </a:p>
          <a:p>
            <a:pPr marL="514350" indent="-514350">
              <a:lnSpc>
                <a:spcPct val="100000"/>
              </a:lnSpc>
              <a:spcBef>
                <a:spcPts val="400"/>
              </a:spcBef>
              <a:buFont typeface="+mj-lt"/>
              <a:buAutoNum type="arabicPeriod"/>
            </a:pPr>
            <a:r>
              <a:rPr lang="it-IT" dirty="0">
                <a:solidFill>
                  <a:srgbClr val="0070C0"/>
                </a:solidFill>
              </a:rPr>
              <a:t>difficoltà respiratoria, </a:t>
            </a:r>
            <a:endParaRPr lang="it-IT" sz="2000" dirty="0">
              <a:solidFill>
                <a:srgbClr val="0070C0"/>
              </a:solidFill>
            </a:endParaRPr>
          </a:p>
          <a:p>
            <a:pPr marL="0" indent="0">
              <a:lnSpc>
                <a:spcPct val="100000"/>
              </a:lnSpc>
              <a:spcBef>
                <a:spcPts val="400"/>
              </a:spcBef>
              <a:buNone/>
            </a:pPr>
            <a:r>
              <a:rPr lang="it-IT" dirty="0"/>
              <a:t>lo stesso è da </a:t>
            </a:r>
            <a:r>
              <a:rPr lang="it-IT" b="1" dirty="0">
                <a:solidFill>
                  <a:srgbClr val="C00000"/>
                </a:solidFill>
              </a:rPr>
              <a:t>considerarsi caso sospetto COVID-19</a:t>
            </a:r>
            <a:r>
              <a:rPr lang="it-IT" dirty="0"/>
              <a:t>.</a:t>
            </a:r>
            <a:endParaRPr lang="it-IT" sz="20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7830634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10 - INTERVENTI: gestione dei casi sospetti COVID-19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43467" y="1723445"/>
            <a:ext cx="7509932" cy="4393982"/>
          </a:xfrm>
        </p:spPr>
        <p:txBody>
          <a:bodyPr>
            <a:normAutofit fontScale="92500" lnSpcReduction="20000"/>
          </a:bodyPr>
          <a:lstStyle/>
          <a:p>
            <a:pPr marL="0" indent="0" algn="just">
              <a:lnSpc>
                <a:spcPct val="110000"/>
              </a:lnSpc>
              <a:spcBef>
                <a:spcPts val="400"/>
              </a:spcBef>
              <a:buNone/>
            </a:pPr>
            <a:r>
              <a:rPr lang="it-IT" b="1" dirty="0">
                <a:solidFill>
                  <a:srgbClr val="C00000"/>
                </a:solidFill>
              </a:rPr>
              <a:t>In presenza di uno o pochi casi COVID-19 sospetti o probabili </a:t>
            </a:r>
            <a:r>
              <a:rPr lang="it-IT" dirty="0"/>
              <a:t>è consigliato provvedere al loro isolamento in una stanza singola, dotata di buona ventilazione (possibilmente dall’esterno) e di proprio bagno. </a:t>
            </a:r>
          </a:p>
          <a:p>
            <a:pPr marL="0" indent="0" algn="just">
              <a:lnSpc>
                <a:spcPct val="110000"/>
              </a:lnSpc>
              <a:spcBef>
                <a:spcPts val="400"/>
              </a:spcBef>
              <a:buNone/>
            </a:pPr>
            <a:r>
              <a:rPr lang="it-IT" dirty="0"/>
              <a:t>La porta di accesso deve rimanere chiusa.</a:t>
            </a:r>
          </a:p>
          <a:p>
            <a:pPr marL="0" indent="0" algn="just">
              <a:lnSpc>
                <a:spcPct val="110000"/>
              </a:lnSpc>
              <a:spcBef>
                <a:spcPts val="400"/>
              </a:spcBef>
              <a:buNone/>
            </a:pPr>
            <a:r>
              <a:rPr lang="it-IT" dirty="0"/>
              <a:t>Se possibile, i presidi medici per il monitoraggio (ad es. termometro, sfigmomanometro, saturimetro o pulsiossimetro) dovrebbero essere lasciati all’interno della stanza di degenza.</a:t>
            </a:r>
          </a:p>
          <a:p>
            <a:pPr marL="0" indent="0" algn="just">
              <a:lnSpc>
                <a:spcPct val="110000"/>
              </a:lnSpc>
              <a:spcBef>
                <a:spcPts val="400"/>
              </a:spcBef>
              <a:buNone/>
            </a:pPr>
            <a:r>
              <a:rPr lang="it-IT" dirty="0"/>
              <a:t>Predisporre quanto necessario per l’eventuale somministrazione di ossigeno. </a:t>
            </a:r>
            <a:endParaRPr lang="it-IT" sz="20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261635" y="2177280"/>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5548151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10 - INTERVENTI: gestione dei casi sospetti COVID-19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43467" y="1723445"/>
            <a:ext cx="7509932" cy="4393982"/>
          </a:xfrm>
        </p:spPr>
        <p:txBody>
          <a:bodyPr>
            <a:normAutofit/>
          </a:bodyPr>
          <a:lstStyle/>
          <a:p>
            <a:pPr marL="0" indent="0" algn="just">
              <a:lnSpc>
                <a:spcPct val="110000"/>
              </a:lnSpc>
              <a:spcBef>
                <a:spcPts val="400"/>
              </a:spcBef>
              <a:buNone/>
            </a:pPr>
            <a:endParaRPr lang="it-IT" dirty="0"/>
          </a:p>
          <a:p>
            <a:pPr marL="0" indent="0" algn="just">
              <a:lnSpc>
                <a:spcPct val="110000"/>
              </a:lnSpc>
              <a:spcBef>
                <a:spcPts val="400"/>
              </a:spcBef>
              <a:buNone/>
            </a:pPr>
            <a:r>
              <a:rPr lang="it-IT" dirty="0"/>
              <a:t>Se non sono disponibili camere singole, prendere in considerazione </a:t>
            </a:r>
            <a:r>
              <a:rPr lang="it-IT" b="1" dirty="0">
                <a:solidFill>
                  <a:srgbClr val="C00000"/>
                </a:solidFill>
              </a:rPr>
              <a:t>l’isolamento per coorte </a:t>
            </a:r>
            <a:r>
              <a:rPr lang="it-IT" dirty="0"/>
              <a:t>di ospiti  sospetti COVID-19 in stanze doppie (o a più letti).  </a:t>
            </a:r>
          </a:p>
          <a:p>
            <a:pPr marL="0" indent="0" algn="just">
              <a:lnSpc>
                <a:spcPct val="110000"/>
              </a:lnSpc>
              <a:spcBef>
                <a:spcPts val="400"/>
              </a:spcBef>
              <a:buNone/>
            </a:pPr>
            <a:r>
              <a:rPr lang="it-IT" dirty="0"/>
              <a:t>L’OMS raccomanda di non isolare i residenti con sospetto COVID-19 con residenti con COVID-19 confermato.</a:t>
            </a:r>
            <a:endParaRPr lang="it-IT" sz="20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261635" y="2177280"/>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6787119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10 - INTERVENTI: gestione dei casi sospetti COVID-19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947646" y="2236816"/>
            <a:ext cx="7347268" cy="3628407"/>
          </a:xfrm>
        </p:spPr>
        <p:txBody>
          <a:bodyPr>
            <a:normAutofit fontScale="92500" lnSpcReduction="10000"/>
          </a:bodyPr>
          <a:lstStyle/>
          <a:p>
            <a:pPr marL="0" indent="0" algn="just">
              <a:lnSpc>
                <a:spcPct val="110000"/>
              </a:lnSpc>
              <a:spcBef>
                <a:spcPts val="400"/>
              </a:spcBef>
              <a:buNone/>
            </a:pPr>
            <a:r>
              <a:rPr lang="it-IT" dirty="0"/>
              <a:t>Se necessario, il </a:t>
            </a:r>
            <a:r>
              <a:rPr lang="it-IT" b="1" dirty="0">
                <a:solidFill>
                  <a:srgbClr val="C00000"/>
                </a:solidFill>
              </a:rPr>
              <a:t>trasferimento di un ospite </a:t>
            </a:r>
            <a:r>
              <a:rPr lang="it-IT" dirty="0"/>
              <a:t>sospetto COVID-19 all’interno della struttura seguire un percorso prestabilito, riducendo così al minimo la possibilità di trasmissione dell’infezione.</a:t>
            </a:r>
          </a:p>
          <a:p>
            <a:pPr marL="0" indent="0" algn="just">
              <a:lnSpc>
                <a:spcPct val="110000"/>
              </a:lnSpc>
              <a:spcBef>
                <a:spcPts val="400"/>
              </a:spcBef>
              <a:buNone/>
            </a:pPr>
            <a:endParaRPr lang="it-IT" dirty="0"/>
          </a:p>
          <a:p>
            <a:pPr marL="0" indent="0" algn="just">
              <a:lnSpc>
                <a:spcPct val="110000"/>
              </a:lnSpc>
              <a:spcBef>
                <a:spcPts val="400"/>
              </a:spcBef>
              <a:buNone/>
            </a:pPr>
            <a:r>
              <a:rPr lang="it-IT" dirty="0"/>
              <a:t>Durante tutto il trasferimento interno, l’ospite dovrebbe indossare una </a:t>
            </a:r>
            <a:r>
              <a:rPr lang="it-IT" b="1" dirty="0">
                <a:solidFill>
                  <a:srgbClr val="C00000"/>
                </a:solidFill>
              </a:rPr>
              <a:t>mascherina chirurgica</a:t>
            </a:r>
            <a:r>
              <a:rPr lang="it-IT" dirty="0"/>
              <a:t>, se tollerata.</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8491274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10 - INTERVENTI: gestione dei casi sospetti COVID-19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fontScale="85000" lnSpcReduction="10000"/>
          </a:bodyPr>
          <a:lstStyle/>
          <a:p>
            <a:pPr marL="0" indent="0" algn="just">
              <a:lnSpc>
                <a:spcPct val="100000"/>
              </a:lnSpc>
              <a:spcBef>
                <a:spcPts val="300"/>
              </a:spcBef>
              <a:buNone/>
            </a:pPr>
            <a:r>
              <a:rPr lang="it-IT" dirty="0"/>
              <a:t>Si raccomanda di dedicare all’assistenza diretta all’ospite un infermiere e un operatore per turno al fine di ridurre il numero di operatori che vengono a contatto. Infermiere e operatore quando operano nella stanza di degenza devono indossare i Dispositivi di Protezione Individuale (DPI):</a:t>
            </a:r>
          </a:p>
          <a:p>
            <a:pPr marL="0" indent="0" algn="just">
              <a:lnSpc>
                <a:spcPct val="100000"/>
              </a:lnSpc>
              <a:spcBef>
                <a:spcPts val="300"/>
              </a:spcBef>
              <a:buNone/>
            </a:pPr>
            <a:r>
              <a:rPr lang="it-IT" dirty="0"/>
              <a:t> </a:t>
            </a:r>
            <a:endParaRPr lang="it-IT" sz="2000" dirty="0"/>
          </a:p>
          <a:p>
            <a:pPr algn="just">
              <a:lnSpc>
                <a:spcPct val="100000"/>
              </a:lnSpc>
              <a:spcBef>
                <a:spcPts val="300"/>
              </a:spcBef>
            </a:pPr>
            <a:r>
              <a:rPr lang="it-IT" dirty="0">
                <a:solidFill>
                  <a:srgbClr val="C00000"/>
                </a:solidFill>
              </a:rPr>
              <a:t>Mascherina chirurgica con il più alto grado di filtrazione, </a:t>
            </a:r>
          </a:p>
          <a:p>
            <a:pPr algn="just">
              <a:lnSpc>
                <a:spcPct val="100000"/>
              </a:lnSpc>
              <a:spcBef>
                <a:spcPts val="300"/>
              </a:spcBef>
            </a:pPr>
            <a:r>
              <a:rPr lang="it-IT" dirty="0"/>
              <a:t>Occhiali protettivi o visiera,</a:t>
            </a:r>
            <a:r>
              <a:rPr lang="it-IT" dirty="0">
                <a:solidFill>
                  <a:srgbClr val="C00000"/>
                </a:solidFill>
              </a:rPr>
              <a:t> </a:t>
            </a:r>
          </a:p>
          <a:p>
            <a:pPr algn="just">
              <a:lnSpc>
                <a:spcPct val="100000"/>
              </a:lnSpc>
              <a:spcBef>
                <a:spcPts val="300"/>
              </a:spcBef>
            </a:pPr>
            <a:r>
              <a:rPr lang="it-IT" dirty="0">
                <a:solidFill>
                  <a:srgbClr val="C00000"/>
                </a:solidFill>
              </a:rPr>
              <a:t>Camice idrorepellente a maniche lunghe, </a:t>
            </a:r>
          </a:p>
          <a:p>
            <a:pPr algn="just">
              <a:lnSpc>
                <a:spcPct val="100000"/>
              </a:lnSpc>
              <a:spcBef>
                <a:spcPts val="300"/>
              </a:spcBef>
            </a:pPr>
            <a:r>
              <a:rPr lang="it-IT" dirty="0"/>
              <a:t>Guanti monouso in nitrile o vinile, </a:t>
            </a:r>
          </a:p>
          <a:p>
            <a:pPr algn="just">
              <a:lnSpc>
                <a:spcPct val="100000"/>
              </a:lnSpc>
              <a:spcBef>
                <a:spcPts val="300"/>
              </a:spcBef>
            </a:pPr>
            <a:r>
              <a:rPr lang="it-IT" dirty="0">
                <a:solidFill>
                  <a:srgbClr val="C00000"/>
                </a:solidFill>
              </a:rPr>
              <a:t>Copricapo. </a:t>
            </a:r>
          </a:p>
          <a:p>
            <a:pPr marL="0" indent="0">
              <a:lnSpc>
                <a:spcPct val="100000"/>
              </a:lnSpc>
              <a:spcBef>
                <a:spcPts val="300"/>
              </a:spcBef>
              <a:buNone/>
            </a:pPr>
            <a:endParaRPr lang="it-IT" sz="20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1524503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10 - INTERVENTI: gestione dei casi sospetti COVID-19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Autofit/>
          </a:bodyPr>
          <a:lstStyle/>
          <a:p>
            <a:pPr marL="0" indent="0" algn="just">
              <a:spcBef>
                <a:spcPts val="0"/>
              </a:spcBef>
              <a:buNone/>
            </a:pPr>
            <a:r>
              <a:rPr lang="it-IT" sz="2400" dirty="0"/>
              <a:t>É raccomandato che gli operatori seguano le procedure per </a:t>
            </a:r>
            <a:r>
              <a:rPr lang="it-IT" sz="2400" b="1" dirty="0">
                <a:solidFill>
                  <a:srgbClr val="C00000"/>
                </a:solidFill>
              </a:rPr>
              <a:t>indossare e rimuovere in sicurezza i DPI in sequenza corretta</a:t>
            </a:r>
            <a:r>
              <a:rPr lang="it-IT" sz="2400" dirty="0"/>
              <a:t>. </a:t>
            </a:r>
          </a:p>
          <a:p>
            <a:pPr marL="0" indent="0" algn="just">
              <a:spcBef>
                <a:spcPts val="0"/>
              </a:spcBef>
              <a:buNone/>
            </a:pPr>
            <a:r>
              <a:rPr lang="it-IT" sz="2400" dirty="0"/>
              <a:t>L'assistenza attiva di un altro operatore durante la vestizione e la svestizione è un'opzione valida per ridurre al minimo il rischio di contaminazione accidentale.</a:t>
            </a:r>
          </a:p>
          <a:p>
            <a:pPr marL="0" indent="0">
              <a:spcBef>
                <a:spcPts val="0"/>
              </a:spcBef>
              <a:buNone/>
            </a:pPr>
            <a:endParaRPr lang="it-IT" sz="2400" dirty="0"/>
          </a:p>
          <a:p>
            <a:pPr marL="0" indent="0" algn="just">
              <a:spcBef>
                <a:spcPts val="0"/>
              </a:spcBef>
              <a:buNone/>
            </a:pPr>
            <a:r>
              <a:rPr lang="it-IT" sz="2400" dirty="0"/>
              <a:t>Si raccomanda di </a:t>
            </a:r>
            <a:r>
              <a:rPr lang="it-IT" sz="2400" b="1" dirty="0">
                <a:solidFill>
                  <a:srgbClr val="C00000"/>
                </a:solidFill>
              </a:rPr>
              <a:t>ottimizzare il numero di accessi alla stanza di degenza al fine di ridurre l’utilizzo di DPI</a:t>
            </a:r>
            <a:r>
              <a:rPr lang="it-IT" sz="2400" dirty="0"/>
              <a:t>.</a:t>
            </a:r>
          </a:p>
          <a:p>
            <a:pPr marL="0" indent="0" algn="just">
              <a:spcBef>
                <a:spcPts val="0"/>
              </a:spcBef>
              <a:buNone/>
            </a:pPr>
            <a:r>
              <a:rPr lang="it-IT" sz="2400" dirty="0"/>
              <a:t>In situazioni di elevata diffusione dell’infezione nel territorio dove è ubicata la struttura, potrebbero essere di difficile acquisizione. </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3290919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10 - INTERVENTI: gestione dei casi sospetti COVID-19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43467" y="2124620"/>
            <a:ext cx="7509932" cy="2953058"/>
          </a:xfrm>
        </p:spPr>
        <p:txBody>
          <a:bodyPr>
            <a:noAutofit/>
          </a:bodyPr>
          <a:lstStyle/>
          <a:p>
            <a:pPr marL="0" indent="0" algn="just">
              <a:buNone/>
            </a:pPr>
            <a:r>
              <a:rPr lang="it-IT" dirty="0"/>
              <a:t>In </a:t>
            </a:r>
            <a:r>
              <a:rPr lang="it-IT" b="1" dirty="0">
                <a:solidFill>
                  <a:srgbClr val="C00000"/>
                </a:solidFill>
              </a:rPr>
              <a:t>aree geografiche ad elevata diffusione del virus </a:t>
            </a:r>
            <a:r>
              <a:rPr lang="it-IT" dirty="0"/>
              <a:t>dove è elevato il  rischio di contagio tra gli ospiti,  a causa della difficoltà ad individuare tempestivamente i soggetti paucisintomatici e  l’impossibilità di isolare tutti in stanze singole, si  suggerisce di </a:t>
            </a:r>
            <a:r>
              <a:rPr lang="it-IT" b="1" dirty="0">
                <a:solidFill>
                  <a:srgbClr val="C00000"/>
                </a:solidFill>
              </a:rPr>
              <a:t>considerare tutti gli ospiti come casi sospetti COVID-19 </a:t>
            </a:r>
            <a:r>
              <a:rPr lang="it-IT" dirty="0"/>
              <a:t>e di monitorare ogni 8 ore segni e  sintomi: comparsa di febbre, tosse e difficoltà respiratoria.</a:t>
            </a:r>
          </a:p>
          <a:p>
            <a:pPr marL="0" indent="0" algn="just">
              <a:buNone/>
            </a:pPr>
            <a:r>
              <a:rPr lang="it-IT" dirty="0">
                <a:solidFill>
                  <a:srgbClr val="C00000"/>
                </a:solidFill>
              </a:rPr>
              <a:t>.</a:t>
            </a:r>
            <a:r>
              <a:rPr lang="it-IT" dirty="0"/>
              <a:t> </a:t>
            </a:r>
          </a:p>
          <a:p>
            <a:pPr marL="0" indent="0">
              <a:buNone/>
            </a:pPr>
            <a:endParaRPr lang="it-IT"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352947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2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p:spPr>
        <p:txBody>
          <a:bodyPr>
            <a:normAutofit/>
          </a:bodyPr>
          <a:lstStyle/>
          <a:p>
            <a:r>
              <a:rPr lang="it-IT" sz="3600" b="1" dirty="0">
                <a:solidFill>
                  <a:schemeClr val="accent1">
                    <a:lumMod val="75000"/>
                  </a:schemeClr>
                </a:solidFill>
              </a:rPr>
              <a:t>2 - PERCHÉ QUESTO DOCUMENTO </a:t>
            </a:r>
            <a:br>
              <a:rPr lang="it-IT" sz="3600" b="1" dirty="0"/>
            </a:br>
            <a:endParaRPr lang="it-IT" sz="3600" dirty="0"/>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967181" y="1457471"/>
            <a:ext cx="7126060" cy="4393982"/>
          </a:xfrm>
        </p:spPr>
        <p:txBody>
          <a:bodyPr>
            <a:normAutofit fontScale="77500" lnSpcReduction="20000"/>
          </a:bodyPr>
          <a:lstStyle/>
          <a:p>
            <a:pPr marL="0" indent="0" algn="just">
              <a:lnSpc>
                <a:spcPct val="100000"/>
              </a:lnSpc>
              <a:spcBef>
                <a:spcPts val="0"/>
              </a:spcBef>
              <a:buNone/>
            </a:pPr>
            <a:r>
              <a:rPr lang="it-IT" dirty="0"/>
              <a:t>Il </a:t>
            </a:r>
            <a:r>
              <a:rPr lang="it-IT" b="1" dirty="0"/>
              <a:t>coronavirus </a:t>
            </a:r>
            <a:r>
              <a:rPr lang="it-IT" b="1" dirty="0">
                <a:solidFill>
                  <a:srgbClr val="C00000"/>
                </a:solidFill>
              </a:rPr>
              <a:t>SARS-Cov-2</a:t>
            </a:r>
            <a:r>
              <a:rPr lang="it-IT" dirty="0"/>
              <a:t> causa una malattia, denominata dall’OMS </a:t>
            </a:r>
            <a:r>
              <a:rPr lang="it-IT" dirty="0">
                <a:solidFill>
                  <a:schemeClr val="accent1">
                    <a:lumMod val="75000"/>
                  </a:schemeClr>
                </a:solidFill>
              </a:rPr>
              <a:t>“</a:t>
            </a:r>
            <a:r>
              <a:rPr lang="it-IT" b="1" dirty="0">
                <a:solidFill>
                  <a:schemeClr val="accent1">
                    <a:lumMod val="75000"/>
                  </a:schemeClr>
                </a:solidFill>
              </a:rPr>
              <a:t>COVID-19</a:t>
            </a:r>
            <a:r>
              <a:rPr lang="it-IT" dirty="0"/>
              <a:t>”, caratterizzata da febbre, tosse e disturbi respiratori con manifestazioni cliniche che vanno dal comune raffreddore alla polmonite grave con sindrome da distress respiratorio, shock settico e insufficienza multiorgano. Nella maggior parte dei casi (circa l'80%) finora riportati si manifesta in forma  paucisintomatica o lieve.</a:t>
            </a:r>
          </a:p>
          <a:p>
            <a:pPr marL="0" indent="0" algn="just">
              <a:lnSpc>
                <a:spcPct val="100000"/>
              </a:lnSpc>
              <a:spcBef>
                <a:spcPts val="0"/>
              </a:spcBef>
              <a:buNone/>
            </a:pPr>
            <a:endParaRPr lang="it-IT" sz="1300" b="1" dirty="0">
              <a:solidFill>
                <a:srgbClr val="C00000"/>
              </a:solidFill>
            </a:endParaRPr>
          </a:p>
          <a:p>
            <a:pPr marL="0" indent="0" algn="just">
              <a:lnSpc>
                <a:spcPct val="100000"/>
              </a:lnSpc>
              <a:spcBef>
                <a:spcPts val="0"/>
              </a:spcBef>
              <a:buNone/>
            </a:pPr>
            <a:r>
              <a:rPr lang="it-IT" b="1" dirty="0">
                <a:solidFill>
                  <a:srgbClr val="C00000"/>
                </a:solidFill>
              </a:rPr>
              <a:t>SARS-Cov-2</a:t>
            </a:r>
            <a:r>
              <a:rPr lang="it-IT" dirty="0"/>
              <a:t> </a:t>
            </a:r>
            <a:r>
              <a:rPr lang="it-IT" b="1" dirty="0"/>
              <a:t>colpisce più gravemente gli over 65</a:t>
            </a:r>
            <a:r>
              <a:rPr lang="it-IT" dirty="0"/>
              <a:t> con pregressa patologia cardiovascolare, patologia respiratoria cronica, diabete.  La mortalità aumenta con l'età. </a:t>
            </a:r>
          </a:p>
          <a:p>
            <a:pPr marL="0" indent="0" algn="just">
              <a:lnSpc>
                <a:spcPct val="100000"/>
              </a:lnSpc>
              <a:spcBef>
                <a:spcPts val="0"/>
              </a:spcBef>
              <a:buNone/>
            </a:pPr>
            <a:endParaRPr lang="it-IT" sz="1100" b="1" dirty="0">
              <a:solidFill>
                <a:srgbClr val="C00000"/>
              </a:solidFill>
            </a:endParaRPr>
          </a:p>
          <a:p>
            <a:pPr marL="0" indent="0" algn="just">
              <a:lnSpc>
                <a:spcPct val="100000"/>
              </a:lnSpc>
              <a:spcBef>
                <a:spcPts val="0"/>
              </a:spcBef>
              <a:buNone/>
            </a:pPr>
            <a:r>
              <a:rPr lang="it-IT" dirty="0"/>
              <a:t>Le </a:t>
            </a:r>
            <a:r>
              <a:rPr lang="it-IT" b="1" dirty="0"/>
              <a:t>strutture residenziali  per anziani sono contesti particolarmente esposti al rischio</a:t>
            </a:r>
            <a:r>
              <a:rPr lang="it-IT" dirty="0"/>
              <a:t> di infezione da coronavirus SARS-Cov-2, poiché i residenti, oltre ad avere i fattori di rischio sopra riportati,  sono generalmente più vulnerabili alle infezioni rispetto alla popolazione generale.</a:t>
            </a:r>
            <a:endParaRPr lang="it-IT" sz="2000" dirty="0"/>
          </a:p>
        </p:txBody>
      </p:sp>
      <p:sp>
        <p:nvSpPr>
          <p:cNvPr id="35" name="Rectangle 2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Isosceles Triangle 28">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Isosceles Triangle 3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06C759AF-2502-7941-90D0-8B6730C7F9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785489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10 - INTERVENTI: gestione dei casi sospetti COVID-19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548227"/>
            <a:ext cx="7509932" cy="4393982"/>
          </a:xfrm>
        </p:spPr>
        <p:txBody>
          <a:bodyPr>
            <a:noAutofit/>
          </a:bodyPr>
          <a:lstStyle/>
          <a:p>
            <a:pPr marL="0" indent="0" algn="just">
              <a:buNone/>
            </a:pPr>
            <a:r>
              <a:rPr lang="it-IT" b="1" dirty="0">
                <a:solidFill>
                  <a:srgbClr val="C00000"/>
                </a:solidFill>
              </a:rPr>
              <a:t>Considerare tutti gli ospiti come casi sospetti COVID-19</a:t>
            </a:r>
            <a:r>
              <a:rPr lang="it-IT" dirty="0">
                <a:solidFill>
                  <a:srgbClr val="C00000"/>
                </a:solidFill>
              </a:rPr>
              <a:t>. </a:t>
            </a:r>
          </a:p>
          <a:p>
            <a:pPr marL="0" indent="0" algn="just">
              <a:buNone/>
            </a:pPr>
            <a:r>
              <a:rPr lang="it-IT" sz="2400" dirty="0"/>
              <a:t>In questa  situazione,   tutti gli operatori indosseranno i DPI </a:t>
            </a:r>
          </a:p>
          <a:p>
            <a:pPr>
              <a:spcBef>
                <a:spcPts val="0"/>
              </a:spcBef>
            </a:pPr>
            <a:r>
              <a:rPr lang="it-IT" sz="2400" dirty="0"/>
              <a:t>mascherina chirurgica, </a:t>
            </a:r>
          </a:p>
          <a:p>
            <a:pPr algn="just">
              <a:spcBef>
                <a:spcPts val="0"/>
              </a:spcBef>
            </a:pPr>
            <a:r>
              <a:rPr lang="it-IT" sz="2400" dirty="0"/>
              <a:t>guanti in nitrile o vinile </a:t>
            </a:r>
            <a:r>
              <a:rPr lang="it-IT" sz="2400" b="1" dirty="0">
                <a:solidFill>
                  <a:srgbClr val="FF0000"/>
                </a:solidFill>
              </a:rPr>
              <a:t>(che  devono essere sostituiti ogni qualvolta si passa da un ospite ad un altro). </a:t>
            </a:r>
          </a:p>
          <a:p>
            <a:pPr>
              <a:spcBef>
                <a:spcPts val="0"/>
              </a:spcBef>
            </a:pPr>
            <a:r>
              <a:rPr lang="it-IT" sz="2400" dirty="0"/>
              <a:t>occhiali protettivi o visiera, </a:t>
            </a:r>
          </a:p>
          <a:p>
            <a:pPr>
              <a:spcBef>
                <a:spcPts val="0"/>
              </a:spcBef>
            </a:pPr>
            <a:r>
              <a:rPr lang="it-IT" sz="2400" dirty="0"/>
              <a:t>copricapo</a:t>
            </a:r>
          </a:p>
          <a:p>
            <a:pPr marL="0" indent="0" algn="just">
              <a:buNone/>
            </a:pPr>
            <a:r>
              <a:rPr lang="it-IT" sz="2400" dirty="0"/>
              <a:t>Solo durante le attività a </a:t>
            </a:r>
            <a:r>
              <a:rPr lang="it-IT" sz="2400" b="1" dirty="0">
                <a:solidFill>
                  <a:srgbClr val="C00000"/>
                </a:solidFill>
              </a:rPr>
              <a:t>contatto ravvicinato </a:t>
            </a:r>
            <a:r>
              <a:rPr lang="it-IT" sz="2400" dirty="0"/>
              <a:t>(&lt; 1 metro) e prolungato (&gt; 15 minuti) come ad esempio le cure igieniche, l’aiuto nell’alimentazione </a:t>
            </a:r>
            <a:r>
              <a:rPr lang="it-IT" sz="2400" b="1" dirty="0">
                <a:solidFill>
                  <a:srgbClr val="C00000"/>
                </a:solidFill>
              </a:rPr>
              <a:t>indosseranno sopra la divisa il camice idrorepellente a maniche lunghe </a:t>
            </a:r>
            <a:r>
              <a:rPr lang="it-IT" sz="2400" dirty="0"/>
              <a:t>che andrà sostituito se imbrattato o bagnato.</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3830707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10 - INTERVENTI: gestione dei casi sospetti COVID-19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817017" y="2066669"/>
            <a:ext cx="7509932" cy="4393982"/>
          </a:xfrm>
        </p:spPr>
        <p:txBody>
          <a:bodyPr>
            <a:noAutofit/>
          </a:bodyPr>
          <a:lstStyle/>
          <a:p>
            <a:pPr marL="0" indent="0" algn="just">
              <a:buNone/>
            </a:pPr>
            <a:r>
              <a:rPr lang="it-IT" b="1" dirty="0">
                <a:solidFill>
                  <a:srgbClr val="C00000"/>
                </a:solidFill>
              </a:rPr>
              <a:t>Considerare tutti gli ospiti come casi sospetti COVID-19</a:t>
            </a:r>
            <a:r>
              <a:rPr lang="it-IT" dirty="0">
                <a:solidFill>
                  <a:srgbClr val="C00000"/>
                </a:solidFill>
              </a:rPr>
              <a:t>. </a:t>
            </a:r>
          </a:p>
          <a:p>
            <a:pPr marL="0" indent="0" algn="just">
              <a:buNone/>
            </a:pPr>
            <a:r>
              <a:rPr lang="it-IT" sz="2400" dirty="0"/>
              <a:t>Si raccomanda di </a:t>
            </a:r>
            <a:r>
              <a:rPr lang="it-IT" sz="2400" b="1" dirty="0">
                <a:solidFill>
                  <a:srgbClr val="C00000"/>
                </a:solidFill>
              </a:rPr>
              <a:t>pulire e disinfettare </a:t>
            </a:r>
            <a:r>
              <a:rPr lang="it-IT" sz="2400" dirty="0"/>
              <a:t>tutti i presidi medici utilizzati per il monitoraggio (ad es. termometro,  sfigmomanometro, saturimetro o pulsiossimetro)  prima di riutilizzarli per un altro ospite.</a:t>
            </a:r>
          </a:p>
          <a:p>
            <a:pPr marL="0" indent="0" algn="just">
              <a:buNone/>
            </a:pPr>
            <a:r>
              <a:rPr lang="it-IT" sz="2400" b="1" dirty="0">
                <a:solidFill>
                  <a:srgbClr val="C00000"/>
                </a:solidFill>
              </a:rPr>
              <a:t>Limitare la condivisione di dispositivi personali </a:t>
            </a:r>
            <a:r>
              <a:rPr lang="it-IT" sz="2400" dirty="0"/>
              <a:t>di un ospite (Es.: dispositivi di mobilità, libri, gadget elettronici) con altri ospiti.</a:t>
            </a:r>
          </a:p>
          <a:p>
            <a:pPr marL="0" indent="0" algn="just">
              <a:buNone/>
            </a:pPr>
            <a:r>
              <a:rPr lang="it-IT" sz="2400" dirty="0"/>
              <a:t> </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326949" y="2289067"/>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6401172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11 - INTERVENTI: monitoraggio degli ospiti con sintomi di COVID-19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575818" y="1638984"/>
            <a:ext cx="7900458" cy="4393982"/>
          </a:xfrm>
        </p:spPr>
        <p:txBody>
          <a:bodyPr>
            <a:noAutofit/>
          </a:bodyPr>
          <a:lstStyle/>
          <a:p>
            <a:pPr marL="0" indent="0">
              <a:lnSpc>
                <a:spcPct val="100000"/>
              </a:lnSpc>
              <a:spcBef>
                <a:spcPts val="0"/>
              </a:spcBef>
              <a:buNone/>
            </a:pPr>
            <a:r>
              <a:rPr lang="it-IT" sz="2400" dirty="0"/>
              <a:t>Durante il giorno e la notte in occasione degli interventi assistenziali e </a:t>
            </a:r>
            <a:r>
              <a:rPr lang="it-IT" sz="2400" b="1" dirty="0">
                <a:solidFill>
                  <a:srgbClr val="C00000"/>
                </a:solidFill>
              </a:rPr>
              <a:t>almeno ogni 8 ore </a:t>
            </a:r>
            <a:r>
              <a:rPr lang="it-IT" sz="2400" dirty="0"/>
              <a:t>rilevare: </a:t>
            </a:r>
          </a:p>
          <a:p>
            <a:pPr lvl="1">
              <a:lnSpc>
                <a:spcPct val="100000"/>
              </a:lnSpc>
              <a:spcBef>
                <a:spcPts val="0"/>
              </a:spcBef>
            </a:pPr>
            <a:r>
              <a:rPr lang="it-IT" dirty="0">
                <a:solidFill>
                  <a:srgbClr val="C00000"/>
                </a:solidFill>
              </a:rPr>
              <a:t>temperatura corporea </a:t>
            </a:r>
          </a:p>
          <a:p>
            <a:pPr lvl="1">
              <a:lnSpc>
                <a:spcPct val="100000"/>
              </a:lnSpc>
              <a:spcBef>
                <a:spcPts val="0"/>
              </a:spcBef>
            </a:pPr>
            <a:r>
              <a:rPr lang="it-IT" dirty="0"/>
              <a:t>saturazione 02 </a:t>
            </a:r>
          </a:p>
          <a:p>
            <a:pPr lvl="1">
              <a:lnSpc>
                <a:spcPct val="100000"/>
              </a:lnSpc>
              <a:spcBef>
                <a:spcPts val="0"/>
              </a:spcBef>
            </a:pPr>
            <a:r>
              <a:rPr lang="it-IT" dirty="0">
                <a:solidFill>
                  <a:srgbClr val="C00000"/>
                </a:solidFill>
              </a:rPr>
              <a:t>pressione arteriosa </a:t>
            </a:r>
          </a:p>
          <a:p>
            <a:pPr lvl="1">
              <a:lnSpc>
                <a:spcPct val="100000"/>
              </a:lnSpc>
              <a:spcBef>
                <a:spcPts val="0"/>
              </a:spcBef>
            </a:pPr>
            <a:r>
              <a:rPr lang="it-IT" dirty="0"/>
              <a:t>frequenza respiratoria e presenza di respiro patologico </a:t>
            </a:r>
          </a:p>
          <a:p>
            <a:pPr lvl="1">
              <a:lnSpc>
                <a:spcPct val="100000"/>
              </a:lnSpc>
              <a:spcBef>
                <a:spcPts val="0"/>
              </a:spcBef>
            </a:pPr>
            <a:r>
              <a:rPr lang="it-IT" dirty="0">
                <a:solidFill>
                  <a:srgbClr val="C00000"/>
                </a:solidFill>
              </a:rPr>
              <a:t>segni di disidratazione </a:t>
            </a:r>
          </a:p>
          <a:p>
            <a:pPr marL="0" indent="0" algn="just">
              <a:lnSpc>
                <a:spcPct val="100000"/>
              </a:lnSpc>
              <a:spcBef>
                <a:spcPts val="0"/>
              </a:spcBef>
              <a:buNone/>
            </a:pPr>
            <a:r>
              <a:rPr lang="it-IT" sz="2400" dirty="0"/>
              <a:t>Valutare l’</a:t>
            </a:r>
            <a:r>
              <a:rPr lang="it-IT" sz="2400" dirty="0">
                <a:solidFill>
                  <a:srgbClr val="0070C0"/>
                </a:solidFill>
              </a:rPr>
              <a:t>efficacia della terapia antipiretica </a:t>
            </a:r>
            <a:r>
              <a:rPr lang="it-IT" sz="2400" dirty="0"/>
              <a:t>se prescritta. Riferire al medico </a:t>
            </a:r>
            <a:r>
              <a:rPr lang="it-IT" sz="2400" dirty="0">
                <a:solidFill>
                  <a:srgbClr val="0070C0"/>
                </a:solidFill>
              </a:rPr>
              <a:t>situazioni di criticità </a:t>
            </a:r>
            <a:r>
              <a:rPr lang="it-IT" sz="2400" dirty="0"/>
              <a:t>(saturazione &lt;90 in aria ambiente, temperatura corporea &gt;38°C e/o che non diminuisce dopo trattamento antipiretico) </a:t>
            </a:r>
            <a:endParaRPr lang="it-IT" sz="2000" dirty="0"/>
          </a:p>
          <a:p>
            <a:pPr marL="0" indent="0">
              <a:lnSpc>
                <a:spcPct val="100000"/>
              </a:lnSpc>
              <a:spcBef>
                <a:spcPts val="0"/>
              </a:spcBef>
              <a:buNone/>
            </a:pPr>
            <a:r>
              <a:rPr lang="it-IT" sz="2400" dirty="0"/>
              <a:t>Se compare </a:t>
            </a:r>
            <a:r>
              <a:rPr lang="it-IT" sz="2400" dirty="0">
                <a:solidFill>
                  <a:srgbClr val="0070C0"/>
                </a:solidFill>
              </a:rPr>
              <a:t>delirium </a:t>
            </a:r>
            <a:r>
              <a:rPr lang="it-IT" sz="2400" dirty="0"/>
              <a:t>rivalutare i parametri e riferire al medico </a:t>
            </a:r>
          </a:p>
          <a:p>
            <a:pPr marL="0" indent="0">
              <a:lnSpc>
                <a:spcPct val="100000"/>
              </a:lnSpc>
              <a:spcBef>
                <a:spcPts val="0"/>
              </a:spcBef>
              <a:buNone/>
            </a:pPr>
            <a:endParaRPr lang="it-IT" sz="24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312750" y="2302130"/>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1388353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11 - INTERVENTI: monitoraggio degli ospiti con sintomi di COVID-19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575818" y="1638984"/>
            <a:ext cx="7900458" cy="4393982"/>
          </a:xfrm>
        </p:spPr>
        <p:txBody>
          <a:bodyPr>
            <a:noAutofit/>
          </a:bodyPr>
          <a:lstStyle/>
          <a:p>
            <a:pPr marL="0" indent="0" algn="just">
              <a:lnSpc>
                <a:spcPct val="100000"/>
              </a:lnSpc>
              <a:spcBef>
                <a:spcPts val="0"/>
              </a:spcBef>
              <a:buNone/>
            </a:pPr>
            <a:endParaRPr lang="it-IT" sz="2400" dirty="0"/>
          </a:p>
          <a:p>
            <a:pPr marL="0" indent="0" algn="just">
              <a:lnSpc>
                <a:spcPct val="100000"/>
              </a:lnSpc>
              <a:spcBef>
                <a:spcPts val="0"/>
              </a:spcBef>
              <a:buNone/>
            </a:pPr>
            <a:r>
              <a:rPr lang="it-IT" sz="2400" dirty="0"/>
              <a:t>Controllo periodico dei seguenti esami ematochimici: </a:t>
            </a:r>
          </a:p>
          <a:p>
            <a:pPr marL="0" indent="0" algn="just">
              <a:lnSpc>
                <a:spcPct val="100000"/>
              </a:lnSpc>
              <a:spcBef>
                <a:spcPts val="0"/>
              </a:spcBef>
              <a:buNone/>
            </a:pPr>
            <a:endParaRPr lang="it-IT" sz="2400" dirty="0"/>
          </a:p>
          <a:p>
            <a:pPr marL="0" indent="0" algn="just">
              <a:lnSpc>
                <a:spcPct val="100000"/>
              </a:lnSpc>
              <a:spcBef>
                <a:spcPts val="0"/>
              </a:spcBef>
              <a:buNone/>
            </a:pPr>
            <a:r>
              <a:rPr lang="it-IT" sz="2400" dirty="0">
                <a:solidFill>
                  <a:srgbClr val="C00000"/>
                </a:solidFill>
              </a:rPr>
              <a:t>Emocromo con formula</a:t>
            </a:r>
          </a:p>
          <a:p>
            <a:pPr marL="0" indent="0" algn="just">
              <a:lnSpc>
                <a:spcPct val="100000"/>
              </a:lnSpc>
              <a:spcBef>
                <a:spcPts val="0"/>
              </a:spcBef>
              <a:buNone/>
            </a:pPr>
            <a:r>
              <a:rPr lang="it-IT" sz="2400" dirty="0"/>
              <a:t>Velocità di eritrosedimentazione (VES)</a:t>
            </a:r>
          </a:p>
          <a:p>
            <a:pPr marL="0" indent="0" algn="just">
              <a:lnSpc>
                <a:spcPct val="100000"/>
              </a:lnSpc>
              <a:spcBef>
                <a:spcPts val="0"/>
              </a:spcBef>
              <a:buNone/>
            </a:pPr>
            <a:r>
              <a:rPr lang="it-IT" sz="2400" dirty="0">
                <a:solidFill>
                  <a:srgbClr val="C00000"/>
                </a:solidFill>
              </a:rPr>
              <a:t>Proteina C-reattiva (PCR)</a:t>
            </a:r>
          </a:p>
          <a:p>
            <a:pPr marL="0" indent="0" algn="just">
              <a:lnSpc>
                <a:spcPct val="100000"/>
              </a:lnSpc>
              <a:spcBef>
                <a:spcPts val="0"/>
              </a:spcBef>
              <a:buNone/>
            </a:pPr>
            <a:r>
              <a:rPr lang="it-IT" sz="2400" dirty="0"/>
              <a:t>Creatinina, </a:t>
            </a:r>
          </a:p>
          <a:p>
            <a:pPr marL="0" indent="0" algn="just">
              <a:lnSpc>
                <a:spcPct val="100000"/>
              </a:lnSpc>
              <a:spcBef>
                <a:spcPts val="0"/>
              </a:spcBef>
              <a:buNone/>
            </a:pPr>
            <a:r>
              <a:rPr lang="it-IT" sz="2400" dirty="0">
                <a:solidFill>
                  <a:srgbClr val="C00000"/>
                </a:solidFill>
              </a:rPr>
              <a:t>Elettroliti (NA, K, CL)</a:t>
            </a:r>
          </a:p>
          <a:p>
            <a:pPr marL="0" indent="0" algn="just">
              <a:lnSpc>
                <a:spcPct val="100000"/>
              </a:lnSpc>
              <a:spcBef>
                <a:spcPts val="0"/>
              </a:spcBef>
              <a:buNone/>
            </a:pPr>
            <a:r>
              <a:rPr lang="it-IT" sz="2400" dirty="0"/>
              <a:t>LDH </a:t>
            </a:r>
          </a:p>
          <a:p>
            <a:pPr marL="0" indent="0" algn="just">
              <a:lnSpc>
                <a:spcPct val="100000"/>
              </a:lnSpc>
              <a:spcBef>
                <a:spcPts val="0"/>
              </a:spcBef>
              <a:buNone/>
            </a:pPr>
            <a:r>
              <a:rPr lang="it-IT" sz="2400" dirty="0">
                <a:solidFill>
                  <a:srgbClr val="C00000"/>
                </a:solidFill>
              </a:rPr>
              <a:t>Transaminasi (AST, ALT e GGT)</a:t>
            </a:r>
            <a:endParaRPr lang="it-IT" sz="2400" dirty="0"/>
          </a:p>
          <a:p>
            <a:pPr marL="0" indent="0">
              <a:lnSpc>
                <a:spcPct val="100000"/>
              </a:lnSpc>
              <a:spcBef>
                <a:spcPts val="0"/>
              </a:spcBef>
              <a:buNone/>
            </a:pPr>
            <a:endParaRPr lang="it-IT" sz="24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2612285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12 - INTERVENTI: criteri clinici per l’ospedalizzazione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575818" y="1782981"/>
            <a:ext cx="7509932" cy="4393982"/>
          </a:xfrm>
        </p:spPr>
        <p:txBody>
          <a:bodyPr>
            <a:normAutofit/>
          </a:bodyPr>
          <a:lstStyle/>
          <a:p>
            <a:pPr marL="0" indent="0" algn="just">
              <a:lnSpc>
                <a:spcPct val="100000"/>
              </a:lnSpc>
              <a:spcBef>
                <a:spcPts val="400"/>
              </a:spcBef>
              <a:buNone/>
            </a:pPr>
            <a:endParaRPr lang="it-IT" dirty="0"/>
          </a:p>
          <a:p>
            <a:pPr marL="0" indent="0" algn="just">
              <a:lnSpc>
                <a:spcPct val="100000"/>
              </a:lnSpc>
              <a:spcBef>
                <a:spcPts val="400"/>
              </a:spcBef>
              <a:buNone/>
            </a:pPr>
            <a:endParaRPr lang="it-IT" dirty="0"/>
          </a:p>
          <a:p>
            <a:pPr marL="0" indent="0" algn="just">
              <a:lnSpc>
                <a:spcPct val="100000"/>
              </a:lnSpc>
              <a:spcBef>
                <a:spcPts val="400"/>
              </a:spcBef>
              <a:buNone/>
            </a:pPr>
            <a:r>
              <a:rPr lang="it-IT" dirty="0"/>
              <a:t>I fattori di rischio di </a:t>
            </a:r>
            <a:r>
              <a:rPr lang="it-IT" b="1" dirty="0">
                <a:solidFill>
                  <a:srgbClr val="C00000"/>
                </a:solidFill>
              </a:rPr>
              <a:t>complicanze gravi che richiedono l’ospedalizzazione in reparti intensivi e sub intensivi </a:t>
            </a:r>
            <a:r>
              <a:rPr lang="it-IT" dirty="0"/>
              <a:t>non sono ancora chiari, sebbene i pazienti più anziani e quelli con patologie croniche possano presentare un rischio più elevato di polmonite e insufficienza respiratoria acuta. </a:t>
            </a:r>
            <a:endParaRPr lang="it-IT" sz="2000" dirty="0"/>
          </a:p>
          <a:p>
            <a:pPr marL="0" indent="0" algn="just">
              <a:lnSpc>
                <a:spcPct val="100000"/>
              </a:lnSpc>
              <a:spcBef>
                <a:spcPts val="400"/>
              </a:spcBef>
              <a:buNone/>
            </a:pPr>
            <a:endParaRPr lang="it-IT" sz="20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9168762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12 - INTERVENTI: criteri clinici per l’ospedalizzazione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575818" y="2066669"/>
            <a:ext cx="7685817" cy="4393982"/>
          </a:xfrm>
        </p:spPr>
        <p:txBody>
          <a:bodyPr>
            <a:noAutofit/>
          </a:bodyPr>
          <a:lstStyle/>
          <a:p>
            <a:pPr marL="0" indent="0" algn="just">
              <a:lnSpc>
                <a:spcPct val="100000"/>
              </a:lnSpc>
              <a:spcBef>
                <a:spcPts val="400"/>
              </a:spcBef>
              <a:buNone/>
            </a:pPr>
            <a:r>
              <a:rPr lang="it-IT" sz="2400" dirty="0"/>
              <a:t>La decisione in merito all’invio in ospedale richiede una </a:t>
            </a:r>
            <a:r>
              <a:rPr lang="it-IT" sz="2400" b="1" dirty="0">
                <a:solidFill>
                  <a:srgbClr val="C00000"/>
                </a:solidFill>
              </a:rPr>
              <a:t>valutazione</a:t>
            </a:r>
            <a:r>
              <a:rPr lang="it-IT" sz="2400" dirty="0">
                <a:solidFill>
                  <a:srgbClr val="0070C0"/>
                </a:solidFill>
              </a:rPr>
              <a:t> </a:t>
            </a:r>
            <a:r>
              <a:rPr lang="it-IT" sz="2400" dirty="0"/>
              <a:t>ispirata ai principi di </a:t>
            </a:r>
            <a:r>
              <a:rPr lang="it-IT" sz="2400" b="1" dirty="0">
                <a:solidFill>
                  <a:srgbClr val="C00000"/>
                </a:solidFill>
              </a:rPr>
              <a:t>proporzionalità e appropriatezza delle cure</a:t>
            </a:r>
            <a:r>
              <a:rPr lang="it-IT" sz="2400" dirty="0">
                <a:solidFill>
                  <a:srgbClr val="C00000"/>
                </a:solidFill>
              </a:rPr>
              <a:t>: </a:t>
            </a:r>
          </a:p>
          <a:p>
            <a:pPr marL="0" indent="0" algn="just">
              <a:lnSpc>
                <a:spcPct val="100000"/>
              </a:lnSpc>
              <a:spcBef>
                <a:spcPts val="400"/>
              </a:spcBef>
              <a:buNone/>
            </a:pPr>
            <a:endParaRPr lang="it-IT" sz="2400" dirty="0"/>
          </a:p>
          <a:p>
            <a:pPr algn="just">
              <a:lnSpc>
                <a:spcPct val="100000"/>
              </a:lnSpc>
              <a:spcBef>
                <a:spcPts val="400"/>
              </a:spcBef>
            </a:pPr>
            <a:r>
              <a:rPr lang="it-IT" sz="2400" dirty="0">
                <a:solidFill>
                  <a:srgbClr val="C00000"/>
                </a:solidFill>
              </a:rPr>
              <a:t>delle condizioni complessive </a:t>
            </a:r>
            <a:r>
              <a:rPr lang="it-IT" sz="2400" dirty="0"/>
              <a:t>(cliniche, funzionali e cognitive premorbose), </a:t>
            </a:r>
          </a:p>
          <a:p>
            <a:pPr algn="just">
              <a:lnSpc>
                <a:spcPct val="100000"/>
              </a:lnSpc>
              <a:spcBef>
                <a:spcPts val="400"/>
              </a:spcBef>
            </a:pPr>
            <a:r>
              <a:rPr lang="it-IT" sz="2400" dirty="0"/>
              <a:t>della prognosi, </a:t>
            </a:r>
          </a:p>
          <a:p>
            <a:pPr algn="just">
              <a:lnSpc>
                <a:spcPct val="100000"/>
              </a:lnSpc>
              <a:spcBef>
                <a:spcPts val="400"/>
              </a:spcBef>
            </a:pPr>
            <a:r>
              <a:rPr lang="it-IT" sz="2400" dirty="0">
                <a:solidFill>
                  <a:srgbClr val="C00000"/>
                </a:solidFill>
              </a:rPr>
              <a:t>dei realistici benefici attesi di un intervento intensivo. </a:t>
            </a:r>
          </a:p>
          <a:p>
            <a:pPr marL="0" indent="0">
              <a:lnSpc>
                <a:spcPct val="100000"/>
              </a:lnSpc>
              <a:spcBef>
                <a:spcPts val="400"/>
              </a:spcBef>
              <a:buNone/>
            </a:pPr>
            <a:endParaRPr lang="it-IT" sz="24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430316" y="2171502"/>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6804437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12 - INTERVENTI: criteri clinici per l’ospedalizzazione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575818" y="2362089"/>
            <a:ext cx="7685817" cy="2766258"/>
          </a:xfrm>
        </p:spPr>
        <p:txBody>
          <a:bodyPr>
            <a:noAutofit/>
          </a:bodyPr>
          <a:lstStyle/>
          <a:p>
            <a:pPr marL="0" indent="0" algn="just">
              <a:lnSpc>
                <a:spcPct val="100000"/>
              </a:lnSpc>
              <a:spcBef>
                <a:spcPts val="400"/>
              </a:spcBef>
              <a:buNone/>
            </a:pPr>
            <a:r>
              <a:rPr lang="it-IT" sz="2400" dirty="0"/>
              <a:t>Qualora la valutazione e il confronto con i familiari dell’ospite esitassero nella decisione di non ospedalizzare, verranno attuati gli </a:t>
            </a:r>
            <a:r>
              <a:rPr lang="it-IT" sz="2400" b="1" dirty="0">
                <a:solidFill>
                  <a:srgbClr val="C00000"/>
                </a:solidFill>
              </a:rPr>
              <a:t>interventi palliativi necessari per controllare i sintomi disturbanti</a:t>
            </a:r>
            <a:r>
              <a:rPr lang="it-IT" sz="2400" dirty="0"/>
              <a:t>.</a:t>
            </a:r>
          </a:p>
          <a:p>
            <a:pPr marL="0" indent="0" algn="just">
              <a:lnSpc>
                <a:spcPct val="100000"/>
              </a:lnSpc>
              <a:spcBef>
                <a:spcPts val="400"/>
              </a:spcBef>
              <a:buNone/>
            </a:pPr>
            <a:r>
              <a:rPr lang="it-IT" sz="2400" dirty="0"/>
              <a:t>L’ospite, se possibile, sarà lasciato solo in stanza e sarà consentito l’ingresso di un familiare al quale saranno fatti indossare i DPI (mascherina, guanti, camice monouso). </a:t>
            </a:r>
          </a:p>
          <a:p>
            <a:pPr marL="0" indent="0">
              <a:lnSpc>
                <a:spcPct val="100000"/>
              </a:lnSpc>
              <a:spcBef>
                <a:spcPts val="400"/>
              </a:spcBef>
              <a:buNone/>
            </a:pPr>
            <a:endParaRPr lang="it-IT" sz="24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430316" y="1910245"/>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32307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13 – INTERVENTI: misure volte a proteggere i familiari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fontScale="92500"/>
          </a:bodyPr>
          <a:lstStyle/>
          <a:p>
            <a:pPr marL="0" indent="0" algn="just">
              <a:buNone/>
            </a:pPr>
            <a:r>
              <a:rPr lang="it-IT" dirty="0"/>
              <a:t>Le </a:t>
            </a:r>
            <a:r>
              <a:rPr lang="it-IT" dirty="0">
                <a:solidFill>
                  <a:srgbClr val="C00000"/>
                </a:solidFill>
              </a:rPr>
              <a:t>visite dei familiari saranno sospese </a:t>
            </a:r>
            <a:r>
              <a:rPr lang="it-IT" dirty="0"/>
              <a:t>fino a quando vi sarà un'indicazione all’isolamento e, se queste fossero necessarie, con l’autorizzazione della Direzione Sanitaria, dovranno essere </a:t>
            </a:r>
            <a:r>
              <a:rPr lang="it-IT" dirty="0">
                <a:solidFill>
                  <a:srgbClr val="C00000"/>
                </a:solidFill>
              </a:rPr>
              <a:t>rispettate tutte le precauzioni</a:t>
            </a:r>
            <a:r>
              <a:rPr lang="it-IT" dirty="0"/>
              <a:t>: potrà accedere </a:t>
            </a:r>
            <a:r>
              <a:rPr lang="it-IT" b="1" dirty="0">
                <a:solidFill>
                  <a:srgbClr val="C00000"/>
                </a:solidFill>
              </a:rPr>
              <a:t>un solo familiare</a:t>
            </a:r>
            <a:r>
              <a:rPr lang="it-IT" dirty="0">
                <a:solidFill>
                  <a:srgbClr val="C00000"/>
                </a:solidFill>
              </a:rPr>
              <a:t> </a:t>
            </a:r>
            <a:r>
              <a:rPr lang="it-IT" dirty="0"/>
              <a:t>che dovrà indossare la mascherina chirurgica, un camice monouso e un paio di guanti.</a:t>
            </a:r>
          </a:p>
          <a:p>
            <a:pPr marL="0" indent="0" algn="just">
              <a:buNone/>
            </a:pPr>
            <a:r>
              <a:rPr lang="it-IT" dirty="0"/>
              <a:t>Raccomandare al familiare di mantenere una </a:t>
            </a:r>
            <a:r>
              <a:rPr lang="it-IT" b="1" dirty="0">
                <a:solidFill>
                  <a:srgbClr val="C00000"/>
                </a:solidFill>
              </a:rPr>
              <a:t>distanza</a:t>
            </a:r>
            <a:r>
              <a:rPr lang="it-IT" b="1" dirty="0"/>
              <a:t> </a:t>
            </a:r>
            <a:r>
              <a:rPr lang="it-IT" dirty="0"/>
              <a:t>di almeno 1 metro e istruirlo al </a:t>
            </a:r>
            <a:r>
              <a:rPr lang="it-IT" b="1" dirty="0">
                <a:solidFill>
                  <a:srgbClr val="C00000"/>
                </a:solidFill>
              </a:rPr>
              <a:t>lavaggio delle mani </a:t>
            </a:r>
            <a:r>
              <a:rPr lang="it-IT" dirty="0"/>
              <a:t>con acqua e sapone o soluzione idroalcolica prima e dopo l’accesso alla stanza di degenza. </a:t>
            </a:r>
            <a:endParaRPr lang="it-IT" sz="2000" dirty="0"/>
          </a:p>
          <a:p>
            <a:pPr marL="0" indent="0">
              <a:buNone/>
            </a:pPr>
            <a:endParaRPr lang="it-IT" sz="20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412571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14 – INTERVENTI: ammissione di nuovi ospiti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Autofit/>
          </a:bodyPr>
          <a:lstStyle/>
          <a:p>
            <a:pPr marL="0" indent="0" algn="just">
              <a:lnSpc>
                <a:spcPct val="100000"/>
              </a:lnSpc>
              <a:spcBef>
                <a:spcPts val="400"/>
              </a:spcBef>
              <a:buNone/>
            </a:pPr>
            <a:r>
              <a:rPr lang="it-IT" sz="2400" dirty="0"/>
              <a:t>Le strutture di assistenza a lungo termine sono una componente chiave del sistema sanitario e può essere richiesto dalle autorità sanitarie locali o regionali/provinciali di accogliere pazienti ospedalizzati dimessi per convalescenza o anziani che arrivano dal territorio perché soli e non in grado di gestire l’autoisolamento.</a:t>
            </a:r>
          </a:p>
          <a:p>
            <a:pPr marL="0" indent="0">
              <a:lnSpc>
                <a:spcPct val="100000"/>
              </a:lnSpc>
              <a:spcBef>
                <a:spcPts val="400"/>
              </a:spcBef>
              <a:buNone/>
            </a:pPr>
            <a:r>
              <a:rPr lang="it-IT" sz="2000" dirty="0"/>
              <a:t> </a:t>
            </a:r>
            <a:endParaRPr lang="it-IT" sz="2400" b="1" dirty="0"/>
          </a:p>
          <a:p>
            <a:pPr marL="0" indent="0" algn="just">
              <a:lnSpc>
                <a:spcPct val="100000"/>
              </a:lnSpc>
              <a:spcBef>
                <a:spcPts val="400"/>
              </a:spcBef>
              <a:buNone/>
            </a:pPr>
            <a:r>
              <a:rPr lang="it-IT" sz="2400" b="1" dirty="0">
                <a:solidFill>
                  <a:srgbClr val="C00000"/>
                </a:solidFill>
              </a:rPr>
              <a:t>Ad oggi non ci sono indicazioni per determinare se o quando ammettere un soggetto a cui è stato precedentemente diagnosticato COVID-19</a:t>
            </a:r>
            <a:r>
              <a:rPr lang="it-IT" sz="2400" dirty="0">
                <a:solidFill>
                  <a:srgbClr val="C00000"/>
                </a:solidFill>
              </a:rPr>
              <a:t>.</a:t>
            </a:r>
          </a:p>
          <a:p>
            <a:pPr marL="0" indent="0">
              <a:lnSpc>
                <a:spcPct val="100000"/>
              </a:lnSpc>
              <a:spcBef>
                <a:spcPts val="400"/>
              </a:spcBef>
              <a:buNone/>
            </a:pPr>
            <a:endParaRPr lang="it-IT" sz="20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5261793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14 – INTERVENTI: ammissione di nuovi ospiti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43467" y="1782981"/>
            <a:ext cx="7509932" cy="4393982"/>
          </a:xfrm>
        </p:spPr>
        <p:txBody>
          <a:bodyPr>
            <a:noAutofit/>
          </a:bodyPr>
          <a:lstStyle/>
          <a:p>
            <a:pPr marL="0" indent="0">
              <a:lnSpc>
                <a:spcPct val="100000"/>
              </a:lnSpc>
              <a:spcBef>
                <a:spcPts val="400"/>
              </a:spcBef>
              <a:buNone/>
            </a:pPr>
            <a:endParaRPr lang="it-IT" sz="2400" dirty="0"/>
          </a:p>
          <a:p>
            <a:pPr marL="0" indent="0" algn="just">
              <a:lnSpc>
                <a:spcPct val="100000"/>
              </a:lnSpc>
              <a:spcBef>
                <a:spcPts val="400"/>
              </a:spcBef>
              <a:buNone/>
            </a:pPr>
            <a:r>
              <a:rPr lang="it-IT" sz="2400" dirty="0"/>
              <a:t>Non è infatti noto per quanto tempo gli individui rilasciano livelli trasmissibili di virus e se gli individui più anziani rilasciano virus più a lungo.</a:t>
            </a:r>
          </a:p>
          <a:p>
            <a:pPr marL="0" indent="0" algn="just">
              <a:lnSpc>
                <a:spcPct val="100000"/>
              </a:lnSpc>
              <a:spcBef>
                <a:spcPts val="400"/>
              </a:spcBef>
              <a:buNone/>
            </a:pPr>
            <a:endParaRPr lang="it-IT" sz="2400" dirty="0"/>
          </a:p>
          <a:p>
            <a:pPr marL="0" indent="0" algn="just">
              <a:lnSpc>
                <a:spcPct val="100000"/>
              </a:lnSpc>
              <a:spcBef>
                <a:spcPts val="400"/>
              </a:spcBef>
              <a:buNone/>
            </a:pPr>
            <a:r>
              <a:rPr lang="it-IT" sz="2400" dirty="0"/>
              <a:t>Precedenti esperienze con MERS e SARS suggeriscono che la </a:t>
            </a:r>
            <a:r>
              <a:rPr lang="it-IT" sz="2400" dirty="0">
                <a:solidFill>
                  <a:srgbClr val="C00000"/>
                </a:solidFill>
              </a:rPr>
              <a:t>diffusione virale può continuare per almeno 12 giorni dopo l'insorgenza dei sintomi</a:t>
            </a:r>
            <a:r>
              <a:rPr lang="it-IT" sz="2400" dirty="0"/>
              <a:t>, con la quantità di virus che diminuisce man mano che i sintomi migliorano. </a:t>
            </a:r>
          </a:p>
          <a:p>
            <a:pPr marL="0" indent="0" algn="just">
              <a:lnSpc>
                <a:spcPct val="100000"/>
              </a:lnSpc>
              <a:spcBef>
                <a:spcPts val="400"/>
              </a:spcBef>
              <a:buNone/>
            </a:pPr>
            <a:endParaRPr lang="it-IT" sz="24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593354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2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p:spPr>
        <p:txBody>
          <a:bodyPr>
            <a:normAutofit/>
          </a:bodyPr>
          <a:lstStyle/>
          <a:p>
            <a:r>
              <a:rPr lang="it-IT" sz="3600" b="1" dirty="0">
                <a:solidFill>
                  <a:schemeClr val="accent1">
                    <a:lumMod val="75000"/>
                  </a:schemeClr>
                </a:solidFill>
              </a:rPr>
              <a:t>2 - PERCHÉ QUESTO DOCUMENTO </a:t>
            </a:r>
            <a:br>
              <a:rPr lang="it-IT" sz="3600" b="1" dirty="0"/>
            </a:br>
            <a:endParaRPr lang="it-IT" sz="3600" dirty="0"/>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fontScale="92500"/>
          </a:bodyPr>
          <a:lstStyle/>
          <a:p>
            <a:pPr marL="0" indent="0">
              <a:buNone/>
            </a:pPr>
            <a:r>
              <a:rPr lang="it-IT" dirty="0"/>
              <a:t>È dunque necessario che  le  strutture dispongano un piano d’azione che comprende 5 elementi chiave: </a:t>
            </a:r>
          </a:p>
          <a:p>
            <a:pPr marL="514350" indent="-514350">
              <a:buAutoNum type="arabicParenR"/>
            </a:pPr>
            <a:r>
              <a:rPr lang="it-IT" dirty="0">
                <a:solidFill>
                  <a:schemeClr val="accent1">
                    <a:lumMod val="75000"/>
                  </a:schemeClr>
                </a:solidFill>
              </a:rPr>
              <a:t>ridurre la morbilità e la mortalità tra le persone infette; </a:t>
            </a:r>
          </a:p>
          <a:p>
            <a:pPr marL="514350" indent="-514350">
              <a:buAutoNum type="arabicParenR"/>
            </a:pPr>
            <a:r>
              <a:rPr lang="it-IT" dirty="0">
                <a:solidFill>
                  <a:srgbClr val="C00000"/>
                </a:solidFill>
              </a:rPr>
              <a:t>minimizzare la trasmissione; </a:t>
            </a:r>
          </a:p>
          <a:p>
            <a:pPr marL="514350" indent="-514350">
              <a:buAutoNum type="arabicParenR"/>
            </a:pPr>
            <a:r>
              <a:rPr lang="it-IT" dirty="0">
                <a:solidFill>
                  <a:schemeClr val="accent1">
                    <a:lumMod val="75000"/>
                  </a:schemeClr>
                </a:solidFill>
              </a:rPr>
              <a:t>garantire la protezione degli operatori sanitari; </a:t>
            </a:r>
          </a:p>
          <a:p>
            <a:pPr marL="514350" indent="-514350">
              <a:buAutoNum type="arabicParenR"/>
            </a:pPr>
            <a:r>
              <a:rPr lang="it-IT" dirty="0">
                <a:solidFill>
                  <a:srgbClr val="C00000"/>
                </a:solidFill>
              </a:rPr>
              <a:t>mantenere il funzionamento del sistema sanitario; </a:t>
            </a:r>
          </a:p>
          <a:p>
            <a:pPr marL="514350" indent="-514350">
              <a:buFont typeface="Arial" panose="020B0604020202020204" pitchFamily="34" charset="0"/>
              <a:buAutoNum type="arabicParenR"/>
            </a:pPr>
            <a:r>
              <a:rPr lang="it-IT" dirty="0">
                <a:solidFill>
                  <a:schemeClr val="accent1">
                    <a:lumMod val="75000"/>
                  </a:schemeClr>
                </a:solidFill>
              </a:rPr>
              <a:t>mantenere la comunicazione tra i residenti e i familiari.</a:t>
            </a:r>
          </a:p>
          <a:p>
            <a:pPr marL="0" lvl="0" indent="0">
              <a:buNone/>
            </a:pPr>
            <a:endParaRPr lang="it-IT" sz="2000" dirty="0"/>
          </a:p>
          <a:p>
            <a:endParaRPr lang="it-IT" sz="2000" dirty="0"/>
          </a:p>
        </p:txBody>
      </p:sp>
      <p:sp>
        <p:nvSpPr>
          <p:cNvPr id="35" name="Rectangle 2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Isosceles Triangle 28">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Isosceles Triangle 3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70F394C-76E5-C34D-99B2-FC745CC835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9316898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14 – INTERVENTI: ammissione di nuovi ospiti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Autofit/>
          </a:bodyPr>
          <a:lstStyle/>
          <a:p>
            <a:pPr marL="0" indent="0" algn="just">
              <a:lnSpc>
                <a:spcPct val="100000"/>
              </a:lnSpc>
              <a:spcBef>
                <a:spcPts val="400"/>
              </a:spcBef>
              <a:buNone/>
            </a:pPr>
            <a:r>
              <a:rPr lang="it-IT" dirty="0"/>
              <a:t>Si suggerisce, in attesa di indicazioni dalla letteratura e dalla prassi e se la struttura ne ha la possibilità, di </a:t>
            </a:r>
            <a:r>
              <a:rPr lang="it-IT" dirty="0">
                <a:solidFill>
                  <a:srgbClr val="C00000"/>
                </a:solidFill>
              </a:rPr>
              <a:t>accogliere i nuovi ospiti COVID-19 in un nucleo (area, piano) dedicato, evitando il contatto con gli altri ospiti già residenti</a:t>
            </a:r>
            <a:r>
              <a:rPr lang="it-IT" dirty="0"/>
              <a:t>. </a:t>
            </a:r>
          </a:p>
          <a:p>
            <a:pPr marL="0" indent="0" algn="just">
              <a:lnSpc>
                <a:spcPct val="100000"/>
              </a:lnSpc>
              <a:spcBef>
                <a:spcPts val="400"/>
              </a:spcBef>
              <a:buNone/>
            </a:pPr>
            <a:endParaRPr lang="it-IT" dirty="0"/>
          </a:p>
          <a:p>
            <a:pPr marL="0" indent="0" algn="just">
              <a:lnSpc>
                <a:spcPct val="100000"/>
              </a:lnSpc>
              <a:spcBef>
                <a:spcPts val="400"/>
              </a:spcBef>
              <a:buNone/>
            </a:pPr>
            <a:r>
              <a:rPr lang="it-IT" dirty="0"/>
              <a:t>Per gli operatori addetti alla cura e assistenza saranno adottate le stesse precauzioni descritte al punto 7.</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2422023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4036422" y="1709738"/>
            <a:ext cx="7550331" cy="2852737"/>
          </a:xfrm>
          <a:noFill/>
        </p:spPr>
        <p:txBody>
          <a:bodyPr>
            <a:normAutofit/>
          </a:bodyPr>
          <a:lstStyle/>
          <a:p>
            <a:r>
              <a:rPr lang="it-IT" sz="3600" b="1" dirty="0">
                <a:solidFill>
                  <a:srgbClr val="C00000"/>
                </a:solidFill>
                <a:latin typeface="+mn-lt"/>
              </a:rPr>
              <a:t>ALLEGATO 1 - </a:t>
            </a:r>
            <a:r>
              <a:rPr lang="it-IT" sz="3600" b="1" dirty="0">
                <a:solidFill>
                  <a:schemeClr val="accent1">
                    <a:lumMod val="75000"/>
                  </a:schemeClr>
                </a:solidFill>
                <a:latin typeface="+mn-lt"/>
              </a:rPr>
              <a:t>Procedure per la sanificazione ambientale</a:t>
            </a:r>
            <a:br>
              <a:rPr lang="it-IT" sz="3600" b="1" dirty="0">
                <a:solidFill>
                  <a:schemeClr val="accent1">
                    <a:lumMod val="75000"/>
                  </a:schemeClr>
                </a:solidFill>
                <a:latin typeface="+mn-lt"/>
              </a:rPr>
            </a:br>
            <a:br>
              <a:rPr lang="it-IT" sz="3600" b="1" dirty="0">
                <a:solidFill>
                  <a:schemeClr val="accent1">
                    <a:lumMod val="75000"/>
                  </a:schemeClr>
                </a:solidFill>
                <a:latin typeface="+mn-lt"/>
              </a:rPr>
            </a:br>
            <a:endParaRPr lang="it-IT" sz="3600" b="1" dirty="0">
              <a:solidFill>
                <a:srgbClr val="C00000"/>
              </a:solidFill>
              <a:latin typeface="+mn-lt"/>
            </a:endParaRP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pic>
        <p:nvPicPr>
          <p:cNvPr id="21" name="Immagine 20">
            <a:extLst>
              <a:ext uri="{FF2B5EF4-FFF2-40B4-BE49-F238E27FC236}">
                <a16:creationId xmlns:a16="http://schemas.microsoft.com/office/drawing/2014/main" id="{ACB73968-6A44-4333-B9D9-79A3CB2908DF}"/>
              </a:ext>
            </a:extLst>
          </p:cNvPr>
          <p:cNvPicPr>
            <a:picLocks noChangeAspect="1"/>
          </p:cNvPicPr>
          <p:nvPr/>
        </p:nvPicPr>
        <p:blipFill rotWithShape="1">
          <a:blip r:embed="rId3"/>
          <a:srcRect l="7817" r="25638" b="1"/>
          <a:stretch/>
        </p:blipFill>
        <p:spPr>
          <a:xfrm>
            <a:off x="317062" y="1709738"/>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spTree>
    <p:extLst>
      <p:ext uri="{BB962C8B-B14F-4D97-AF65-F5344CB8AC3E}">
        <p14:creationId xmlns:p14="http://schemas.microsoft.com/office/powerpoint/2010/main" val="33830031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575817" y="908831"/>
            <a:ext cx="10867245" cy="4659956"/>
          </a:xfrm>
        </p:spPr>
        <p:txBody>
          <a:bodyPr>
            <a:noAutofit/>
          </a:bodyPr>
          <a:lstStyle/>
          <a:p>
            <a:pPr marL="0" indent="0" algn="just">
              <a:lnSpc>
                <a:spcPct val="100000"/>
              </a:lnSpc>
              <a:spcBef>
                <a:spcPts val="0"/>
              </a:spcBef>
              <a:buNone/>
            </a:pPr>
            <a:r>
              <a:rPr lang="it-IT" sz="2400" dirty="0"/>
              <a:t>In letteratura diverse evidenze hanno dimostrato che i coronavirus, inclusi i virus responsabili della SARS e della MERS, possono persistere sulle superfici inanimate in condizioni ottimali di umidità e temperature fino a 9 giorni. Un ruolo delle superfici contaminate nella trasmissione intraospedaliera di infezioni dovute ai suddetti virus è pertanto ritenuto possibile, anche se non dimostrato. </a:t>
            </a:r>
          </a:p>
          <a:p>
            <a:pPr marL="0" indent="0" algn="just">
              <a:lnSpc>
                <a:spcPct val="100000"/>
              </a:lnSpc>
              <a:spcBef>
                <a:spcPts val="0"/>
              </a:spcBef>
              <a:buNone/>
            </a:pPr>
            <a:endParaRPr lang="it-IT" sz="2400" dirty="0"/>
          </a:p>
          <a:p>
            <a:pPr marL="0" indent="0" algn="just">
              <a:lnSpc>
                <a:spcPct val="100000"/>
              </a:lnSpc>
              <a:spcBef>
                <a:spcPts val="0"/>
              </a:spcBef>
              <a:buNone/>
            </a:pPr>
            <a:r>
              <a:rPr lang="it-IT" sz="2400" dirty="0"/>
              <a:t>Allo stesso tempo le evidenze disponibili hanno dimostrato che i suddetti virus </a:t>
            </a:r>
            <a:r>
              <a:rPr lang="it-IT" sz="2400" b="1" dirty="0">
                <a:solidFill>
                  <a:schemeClr val="accent1">
                    <a:lumMod val="75000"/>
                  </a:schemeClr>
                </a:solidFill>
              </a:rPr>
              <a:t>sono efficacemente inattivati da adeguate procedure di sanificazione che includano l’utilizzo dei comuni disinfettanti di uso ospedaliero, </a:t>
            </a:r>
            <a:r>
              <a:rPr lang="it-IT" sz="2400" dirty="0"/>
              <a:t>quali ipoclorito di sodio (0.1% -0,5%), etanolo (62-71%) o perossido di idrogeno (0.5%), per un tempo di contatto pari ad 1 minuto. </a:t>
            </a: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0930788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67124" y="1232009"/>
            <a:ext cx="10821988" cy="4393982"/>
          </a:xfrm>
        </p:spPr>
        <p:txBody>
          <a:bodyPr>
            <a:normAutofit/>
          </a:bodyPr>
          <a:lstStyle/>
          <a:p>
            <a:pPr marL="0" indent="0" algn="just">
              <a:lnSpc>
                <a:spcPct val="100000"/>
              </a:lnSpc>
              <a:spcBef>
                <a:spcPts val="400"/>
              </a:spcBef>
              <a:buNone/>
            </a:pPr>
            <a:endParaRPr lang="it-IT" dirty="0"/>
          </a:p>
          <a:p>
            <a:pPr marL="0" indent="0" algn="just">
              <a:lnSpc>
                <a:spcPct val="100000"/>
              </a:lnSpc>
              <a:spcBef>
                <a:spcPts val="400"/>
              </a:spcBef>
              <a:buNone/>
            </a:pPr>
            <a:r>
              <a:rPr lang="it-IT" b="1" dirty="0">
                <a:solidFill>
                  <a:schemeClr val="accent1">
                    <a:lumMod val="75000"/>
                  </a:schemeClr>
                </a:solidFill>
              </a:rPr>
              <a:t>Pertanto, in accordo con quanto suggerito dall’OMS, sono procedure efficaci e sufficienti </a:t>
            </a:r>
            <a:r>
              <a:rPr lang="it-IT" dirty="0"/>
              <a:t>una pulizia accurata delle superfici ambientali con acqua e detergente seguita dall’applicazione di disinfettanti comunemente usati a livello ospedaliero (come l'ipoclorito di sodio).</a:t>
            </a: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0104024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993828" y="562448"/>
            <a:ext cx="9809153" cy="4990863"/>
          </a:xfrm>
        </p:spPr>
        <p:txBody>
          <a:bodyPr>
            <a:noAutofit/>
          </a:bodyPr>
          <a:lstStyle/>
          <a:p>
            <a:pPr marL="0" indent="0" algn="just">
              <a:lnSpc>
                <a:spcPct val="120000"/>
              </a:lnSpc>
              <a:spcBef>
                <a:spcPts val="0"/>
              </a:spcBef>
              <a:buNone/>
            </a:pPr>
            <a:r>
              <a:rPr lang="it-IT" b="1" dirty="0">
                <a:solidFill>
                  <a:schemeClr val="accent1">
                    <a:lumMod val="75000"/>
                  </a:schemeClr>
                </a:solidFill>
              </a:rPr>
              <a:t>Protezione degli operatori addetti alla sanificazione ambientale </a:t>
            </a:r>
          </a:p>
          <a:p>
            <a:pPr marL="0" indent="0" algn="just">
              <a:lnSpc>
                <a:spcPct val="100000"/>
              </a:lnSpc>
              <a:spcBef>
                <a:spcPts val="0"/>
              </a:spcBef>
              <a:buNone/>
            </a:pPr>
            <a:endParaRPr lang="it-IT" sz="2400" b="1" dirty="0">
              <a:solidFill>
                <a:schemeClr val="accent1">
                  <a:lumMod val="75000"/>
                </a:schemeClr>
              </a:solidFill>
            </a:endParaRPr>
          </a:p>
          <a:p>
            <a:pPr marL="0" indent="0" algn="just">
              <a:lnSpc>
                <a:spcPct val="100000"/>
              </a:lnSpc>
              <a:spcBef>
                <a:spcPts val="0"/>
              </a:spcBef>
              <a:buNone/>
            </a:pPr>
            <a:r>
              <a:rPr lang="it-IT" sz="2400" dirty="0"/>
              <a:t>Il personale addetto alla sanificazione deve essere formato e dotato dei seguenti DPI: </a:t>
            </a:r>
          </a:p>
          <a:p>
            <a:pPr marL="0" indent="0" algn="just">
              <a:lnSpc>
                <a:spcPct val="100000"/>
              </a:lnSpc>
              <a:spcBef>
                <a:spcPts val="0"/>
              </a:spcBef>
              <a:buNone/>
            </a:pPr>
            <a:endParaRPr lang="it-IT" sz="2400" dirty="0"/>
          </a:p>
          <a:p>
            <a:pPr marL="0" algn="just">
              <a:lnSpc>
                <a:spcPct val="100000"/>
              </a:lnSpc>
              <a:spcBef>
                <a:spcPts val="0"/>
              </a:spcBef>
            </a:pPr>
            <a:r>
              <a:rPr lang="it-IT" sz="2400" dirty="0"/>
              <a:t>Mascherina chirurgica </a:t>
            </a:r>
          </a:p>
          <a:p>
            <a:pPr marL="0" algn="just">
              <a:lnSpc>
                <a:spcPct val="100000"/>
              </a:lnSpc>
              <a:spcBef>
                <a:spcPts val="0"/>
              </a:spcBef>
            </a:pPr>
            <a:r>
              <a:rPr lang="it-IT" sz="2400" dirty="0"/>
              <a:t>Camice/grembiule monouso </a:t>
            </a:r>
          </a:p>
          <a:p>
            <a:pPr marL="0" algn="just">
              <a:lnSpc>
                <a:spcPct val="100000"/>
              </a:lnSpc>
              <a:spcBef>
                <a:spcPts val="0"/>
              </a:spcBef>
            </a:pPr>
            <a:r>
              <a:rPr lang="it-IT" sz="2400" dirty="0"/>
              <a:t>Guanti spessi </a:t>
            </a:r>
          </a:p>
          <a:p>
            <a:pPr marL="0" algn="just">
              <a:lnSpc>
                <a:spcPct val="100000"/>
              </a:lnSpc>
              <a:spcBef>
                <a:spcPts val="0"/>
              </a:spcBef>
            </a:pPr>
            <a:r>
              <a:rPr lang="it-IT" sz="2400" dirty="0"/>
              <a:t>Scarpe da lavoro chiuse</a:t>
            </a:r>
          </a:p>
          <a:p>
            <a:pPr marL="0" algn="just">
              <a:lnSpc>
                <a:spcPct val="100000"/>
              </a:lnSpc>
              <a:spcBef>
                <a:spcPts val="0"/>
              </a:spcBef>
            </a:pPr>
            <a:endParaRPr lang="it-IT" sz="2400" dirty="0"/>
          </a:p>
          <a:p>
            <a:pPr marL="0" indent="0" algn="just">
              <a:lnSpc>
                <a:spcPct val="100000"/>
              </a:lnSpc>
              <a:spcBef>
                <a:spcPts val="0"/>
              </a:spcBef>
              <a:buNone/>
            </a:pPr>
            <a:r>
              <a:rPr lang="it-IT" sz="2400" dirty="0"/>
              <a:t>Durante la sanificazione della stanza di degenza l’ospite deve indossare una mascherina chirurgica, se le condizioni cliniche lo consentono. </a:t>
            </a: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9184371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557874" y="915810"/>
            <a:ext cx="10885189" cy="4659956"/>
          </a:xfrm>
        </p:spPr>
        <p:txBody>
          <a:bodyPr>
            <a:normAutofit lnSpcReduction="10000"/>
          </a:bodyPr>
          <a:lstStyle/>
          <a:p>
            <a:pPr marL="0" indent="0" algn="just">
              <a:lnSpc>
                <a:spcPct val="120000"/>
              </a:lnSpc>
              <a:spcBef>
                <a:spcPts val="0"/>
              </a:spcBef>
              <a:buNone/>
            </a:pPr>
            <a:r>
              <a:rPr lang="it-IT" sz="2400" b="1" dirty="0">
                <a:solidFill>
                  <a:schemeClr val="accent1">
                    <a:lumMod val="75000"/>
                  </a:schemeClr>
                </a:solidFill>
              </a:rPr>
              <a:t>Frequenza della sanificazione </a:t>
            </a:r>
          </a:p>
          <a:p>
            <a:pPr marL="0" indent="0" algn="just">
              <a:lnSpc>
                <a:spcPct val="120000"/>
              </a:lnSpc>
              <a:spcBef>
                <a:spcPts val="0"/>
              </a:spcBef>
              <a:buNone/>
            </a:pPr>
            <a:r>
              <a:rPr lang="it-IT" sz="2400" dirty="0"/>
              <a:t>La </a:t>
            </a:r>
            <a:r>
              <a:rPr lang="it-IT" sz="2400" b="1" dirty="0"/>
              <a:t>stanza di isolamento/la stanza di degenza dovrà essere sanificata almeno una volta al giorno</a:t>
            </a:r>
            <a:r>
              <a:rPr lang="it-IT" sz="2400" dirty="0"/>
              <a:t>, al più presto in caso di spandimenti evidenti e in caso di procedure che producano aerosol, da personale con DPI. </a:t>
            </a:r>
          </a:p>
          <a:p>
            <a:pPr marL="0" indent="0" algn="just">
              <a:lnSpc>
                <a:spcPct val="120000"/>
              </a:lnSpc>
              <a:spcBef>
                <a:spcPts val="0"/>
              </a:spcBef>
              <a:buNone/>
            </a:pPr>
            <a:endParaRPr lang="it-IT" sz="2400" b="1" dirty="0">
              <a:solidFill>
                <a:srgbClr val="0070C0"/>
              </a:solidFill>
            </a:endParaRPr>
          </a:p>
          <a:p>
            <a:pPr marL="0" indent="0" algn="just">
              <a:lnSpc>
                <a:spcPct val="120000"/>
              </a:lnSpc>
              <a:spcBef>
                <a:spcPts val="0"/>
              </a:spcBef>
              <a:buNone/>
            </a:pPr>
            <a:r>
              <a:rPr lang="it-IT" sz="2400" b="1" dirty="0">
                <a:solidFill>
                  <a:schemeClr val="accent1">
                    <a:lumMod val="75000"/>
                  </a:schemeClr>
                </a:solidFill>
              </a:rPr>
              <a:t>Attrezzature per la sanificazione </a:t>
            </a:r>
          </a:p>
          <a:p>
            <a:pPr marL="0" indent="0">
              <a:lnSpc>
                <a:spcPct val="120000"/>
              </a:lnSpc>
              <a:spcBef>
                <a:spcPts val="0"/>
              </a:spcBef>
              <a:buNone/>
            </a:pPr>
            <a:r>
              <a:rPr lang="it-IT" sz="2400" dirty="0"/>
              <a:t>Per la sanificazione ambientale è necessario utilizzare attrezzature dedicate o monouso.</a:t>
            </a:r>
            <a:br>
              <a:rPr lang="it-IT" sz="2400" dirty="0"/>
            </a:br>
            <a:r>
              <a:rPr lang="it-IT" sz="2400" dirty="0"/>
              <a:t>Le attrezzature riutilizzabili devono essere decontaminate dopo l'uso con un disinfettante a base di cloro.</a:t>
            </a:r>
            <a:br>
              <a:rPr lang="it-IT" sz="2400" dirty="0"/>
            </a:br>
            <a:r>
              <a:rPr lang="it-IT" sz="2400" dirty="0"/>
              <a:t>Il carrello di pulizia non deve entrare nella stanza. </a:t>
            </a: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5950905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12785" y="836023"/>
            <a:ext cx="10529832" cy="5185954"/>
          </a:xfrm>
        </p:spPr>
        <p:txBody>
          <a:bodyPr>
            <a:noAutofit/>
          </a:bodyPr>
          <a:lstStyle/>
          <a:p>
            <a:pPr marL="0" indent="0" algn="just">
              <a:lnSpc>
                <a:spcPct val="100000"/>
              </a:lnSpc>
              <a:spcBef>
                <a:spcPts val="0"/>
              </a:spcBef>
              <a:buNone/>
            </a:pPr>
            <a:r>
              <a:rPr lang="it-IT" sz="2400" b="1" dirty="0">
                <a:solidFill>
                  <a:schemeClr val="accent1">
                    <a:lumMod val="75000"/>
                  </a:schemeClr>
                </a:solidFill>
              </a:rPr>
              <a:t>Gestione dei rifiuti </a:t>
            </a:r>
          </a:p>
          <a:p>
            <a:pPr marL="0" indent="0" algn="just">
              <a:lnSpc>
                <a:spcPct val="100000"/>
              </a:lnSpc>
              <a:spcBef>
                <a:spcPts val="0"/>
              </a:spcBef>
              <a:buNone/>
            </a:pPr>
            <a:r>
              <a:rPr lang="it-IT" sz="2400" dirty="0"/>
              <a:t>I rifiuti generati nella cura dell’ospite sospetto COVID-19 devono essere trattati ed eliminati come materiale infetto categoria B (UN3291). </a:t>
            </a:r>
          </a:p>
          <a:p>
            <a:pPr marL="0" indent="0" algn="just">
              <a:lnSpc>
                <a:spcPct val="100000"/>
              </a:lnSpc>
              <a:spcBef>
                <a:spcPts val="0"/>
              </a:spcBef>
              <a:buNone/>
            </a:pPr>
            <a:endParaRPr lang="it-IT" sz="2400" dirty="0"/>
          </a:p>
          <a:p>
            <a:pPr marL="0" indent="0" algn="just">
              <a:lnSpc>
                <a:spcPct val="100000"/>
              </a:lnSpc>
              <a:spcBef>
                <a:spcPts val="0"/>
              </a:spcBef>
              <a:buNone/>
            </a:pPr>
            <a:r>
              <a:rPr lang="it-IT" sz="2400" b="1" dirty="0">
                <a:solidFill>
                  <a:schemeClr val="accent1">
                    <a:lumMod val="75000"/>
                  </a:schemeClr>
                </a:solidFill>
              </a:rPr>
              <a:t>Lavaggio delle stoviglie e degli indumenti dell’ospite </a:t>
            </a:r>
          </a:p>
          <a:p>
            <a:pPr marL="0" indent="0" algn="just">
              <a:lnSpc>
                <a:spcPct val="100000"/>
              </a:lnSpc>
              <a:spcBef>
                <a:spcPts val="0"/>
              </a:spcBef>
              <a:buNone/>
            </a:pPr>
            <a:r>
              <a:rPr lang="it-IT" sz="2400" dirty="0"/>
              <a:t>Non sono necessarie stoviglie o utensili da cucina usa e getta: le stoviglie e le posate utilizzate dall’ospite possono essere lavate in lavastoviglie.</a:t>
            </a:r>
          </a:p>
          <a:p>
            <a:pPr marL="0" indent="0" algn="just">
              <a:lnSpc>
                <a:spcPct val="100000"/>
              </a:lnSpc>
              <a:spcBef>
                <a:spcPts val="0"/>
              </a:spcBef>
              <a:buNone/>
            </a:pPr>
            <a:endParaRPr lang="it-IT" sz="2400" dirty="0"/>
          </a:p>
          <a:p>
            <a:pPr marL="0" indent="0" algn="just">
              <a:lnSpc>
                <a:spcPct val="100000"/>
              </a:lnSpc>
              <a:spcBef>
                <a:spcPts val="0"/>
              </a:spcBef>
              <a:buNone/>
            </a:pPr>
            <a:r>
              <a:rPr lang="it-IT" sz="2400" dirty="0"/>
              <a:t>Non è richiesto alcun trattamento speciale per gli </a:t>
            </a:r>
            <a:r>
              <a:rPr lang="it-IT" sz="2400" dirty="0">
                <a:solidFill>
                  <a:schemeClr val="accent1">
                    <a:lumMod val="75000"/>
                  </a:schemeClr>
                </a:solidFill>
              </a:rPr>
              <a:t>indumenti indossati dall’ospite </a:t>
            </a:r>
            <a:r>
              <a:rPr lang="it-IT" sz="2400" dirty="0"/>
              <a:t>che dovranno essere rimossi dalla stanza ponendoli in un sacchetto di plastica che va chiuso all'interno della stanza stessa. Gli abiti non devono essere scossi e si consiglia di lavarli con un ciclo completo a una temperatura compresa tra 60 e 90 gradi. </a:t>
            </a: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41791436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3803374" y="1709738"/>
            <a:ext cx="7544076" cy="2852737"/>
          </a:xfrm>
          <a:noFill/>
        </p:spPr>
        <p:txBody>
          <a:bodyPr>
            <a:normAutofit/>
          </a:bodyPr>
          <a:lstStyle/>
          <a:p>
            <a:pPr algn="just"/>
            <a:r>
              <a:rPr lang="it-IT" sz="3600" b="1" dirty="0">
                <a:solidFill>
                  <a:schemeClr val="accent1">
                    <a:lumMod val="75000"/>
                  </a:schemeClr>
                </a:solidFill>
                <a:latin typeface="+mn-lt"/>
              </a:rPr>
              <a:t>ALLEGATO 2 - </a:t>
            </a:r>
            <a:r>
              <a:rPr lang="it-IT" sz="3600" b="1" dirty="0">
                <a:solidFill>
                  <a:srgbClr val="C00000"/>
                </a:solidFill>
                <a:latin typeface="+mn-lt"/>
              </a:rPr>
              <a:t>Procedure di vestizione svestizione dei Dispositivi di Protezione Individuale (DPI) e indicazioni per un utilizzo razionale </a:t>
            </a: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pic>
        <p:nvPicPr>
          <p:cNvPr id="21" name="Immagine 20">
            <a:extLst>
              <a:ext uri="{FF2B5EF4-FFF2-40B4-BE49-F238E27FC236}">
                <a16:creationId xmlns:a16="http://schemas.microsoft.com/office/drawing/2014/main" id="{ACB73968-6A44-4333-B9D9-79A3CB2908DF}"/>
              </a:ext>
            </a:extLst>
          </p:cNvPr>
          <p:cNvPicPr>
            <a:picLocks noChangeAspect="1"/>
          </p:cNvPicPr>
          <p:nvPr/>
        </p:nvPicPr>
        <p:blipFill rotWithShape="1">
          <a:blip r:embed="rId3"/>
          <a:srcRect l="7817" r="25638" b="1"/>
          <a:stretch/>
        </p:blipFill>
        <p:spPr>
          <a:xfrm>
            <a:off x="317062" y="1709738"/>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spTree>
    <p:extLst>
      <p:ext uri="{BB962C8B-B14F-4D97-AF65-F5344CB8AC3E}">
        <p14:creationId xmlns:p14="http://schemas.microsoft.com/office/powerpoint/2010/main" val="2982947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188798F-6162-4A62-A489-2BABEFA953CF}"/>
              </a:ext>
            </a:extLst>
          </p:cNvPr>
          <p:cNvSpPr>
            <a:spLocks noGrp="1"/>
          </p:cNvSpPr>
          <p:nvPr>
            <p:ph sz="half" idx="1"/>
          </p:nvPr>
        </p:nvSpPr>
        <p:spPr>
          <a:xfrm>
            <a:off x="665116" y="2135133"/>
            <a:ext cx="5181600" cy="3897833"/>
          </a:xfrm>
        </p:spPr>
        <p:txBody>
          <a:bodyPr>
            <a:normAutofit/>
          </a:bodyPr>
          <a:lstStyle/>
          <a:p>
            <a:pPr marL="0" indent="0">
              <a:buNone/>
            </a:pPr>
            <a:r>
              <a:rPr lang="it-IT" sz="2400" dirty="0"/>
              <a:t>1 copricapo</a:t>
            </a:r>
          </a:p>
          <a:p>
            <a:pPr marL="0" indent="0" algn="just">
              <a:buNone/>
            </a:pPr>
            <a:r>
              <a:rPr lang="it-IT" sz="2400" dirty="0"/>
              <a:t>1 mascherina chirurgica (o il facciale filtrante FFP2/FFP3 se si devono eseguire procedure che potrebbero generare aerosol delle secrezioni del paziente)</a:t>
            </a:r>
          </a:p>
          <a:p>
            <a:pPr marL="0" indent="0">
              <a:buNone/>
            </a:pPr>
            <a:r>
              <a:rPr lang="it-IT" sz="2400" dirty="0"/>
              <a:t>1 visiera o 1 paio di occhiali di protezione</a:t>
            </a:r>
          </a:p>
        </p:txBody>
      </p:sp>
      <p:sp>
        <p:nvSpPr>
          <p:cNvPr id="9" name="Segnaposto testo 8">
            <a:extLst>
              <a:ext uri="{FF2B5EF4-FFF2-40B4-BE49-F238E27FC236}">
                <a16:creationId xmlns:a16="http://schemas.microsoft.com/office/drawing/2014/main" id="{FA1CF90A-75FC-418C-8E7E-A335A5CDEB49}"/>
              </a:ext>
            </a:extLst>
          </p:cNvPr>
          <p:cNvSpPr>
            <a:spLocks noGrp="1"/>
          </p:cNvSpPr>
          <p:nvPr>
            <p:ph sz="half" idx="2"/>
          </p:nvPr>
        </p:nvSpPr>
        <p:spPr>
          <a:xfrm>
            <a:off x="6309520" y="2135133"/>
            <a:ext cx="5181600" cy="4067650"/>
          </a:xfrm>
        </p:spPr>
        <p:txBody>
          <a:bodyPr>
            <a:noAutofit/>
          </a:bodyPr>
          <a:lstStyle/>
          <a:p>
            <a:pPr marL="0" indent="0">
              <a:buNone/>
            </a:pPr>
            <a:r>
              <a:rPr lang="it-IT" sz="2400" dirty="0"/>
              <a:t>3 paia di guanti monouso in nitrile o vinile</a:t>
            </a:r>
          </a:p>
          <a:p>
            <a:pPr marL="0" indent="0">
              <a:buNone/>
            </a:pPr>
            <a:r>
              <a:rPr lang="it-IT" sz="2400" dirty="0"/>
              <a:t>1 camice monouso idrorepellente</a:t>
            </a:r>
          </a:p>
          <a:p>
            <a:pPr marL="0" indent="0">
              <a:buNone/>
            </a:pPr>
            <a:r>
              <a:rPr lang="it-IT" sz="2400" dirty="0"/>
              <a:t>2 garze</a:t>
            </a:r>
          </a:p>
          <a:p>
            <a:pPr marL="0" indent="0">
              <a:buNone/>
            </a:pPr>
            <a:r>
              <a:rPr lang="it-IT" sz="2400" dirty="0"/>
              <a:t>1 vassoio contenitore pulito</a:t>
            </a:r>
          </a:p>
          <a:p>
            <a:pPr marL="0" indent="0">
              <a:buNone/>
            </a:pPr>
            <a:r>
              <a:rPr lang="it-IT" sz="2400" dirty="0"/>
              <a:t>1 erogatore di gel idroalcolico</a:t>
            </a:r>
          </a:p>
          <a:p>
            <a:pPr marL="0" indent="0">
              <a:buNone/>
            </a:pPr>
            <a:r>
              <a:rPr lang="it-IT" sz="2400" dirty="0"/>
              <a:t>1 soluzione disinfettante a base di  ipoclorito di sodio (0.1% -0,5%)</a:t>
            </a:r>
          </a:p>
          <a:p>
            <a:pPr marL="0" indent="0">
              <a:buNone/>
            </a:pPr>
            <a:endParaRPr lang="it-IT" sz="2000" dirty="0"/>
          </a:p>
          <a:p>
            <a:pPr marL="0" indent="0">
              <a:buNone/>
            </a:pPr>
            <a:endParaRPr lang="it-IT" sz="2400" dirty="0"/>
          </a:p>
          <a:p>
            <a:pPr marL="0" indent="0">
              <a:buNone/>
            </a:pPr>
            <a:endParaRPr lang="it-IT" sz="4000" dirty="0"/>
          </a:p>
          <a:p>
            <a:pPr marL="0" indent="0">
              <a:buNone/>
            </a:pPr>
            <a:endParaRPr lang="it-IT" sz="4000" dirty="0"/>
          </a:p>
          <a:p>
            <a:pPr marL="0" indent="0">
              <a:buNone/>
            </a:pPr>
            <a:endParaRPr lang="it-IT" sz="4000" dirty="0"/>
          </a:p>
          <a:p>
            <a:pPr marL="0" indent="0">
              <a:buNone/>
            </a:pPr>
            <a:endParaRPr lang="it-IT" sz="4000" dirty="0"/>
          </a:p>
          <a:p>
            <a:pPr marL="0" indent="0">
              <a:buNone/>
            </a:pPr>
            <a:endParaRPr lang="it-IT" sz="4000" dirty="0"/>
          </a:p>
          <a:p>
            <a:pPr marL="0" indent="0">
              <a:buNone/>
            </a:pPr>
            <a:r>
              <a:rPr lang="it-IT" sz="2400" dirty="0"/>
              <a:t>:</a:t>
            </a:r>
          </a:p>
          <a:p>
            <a:pPr marL="0" indent="0">
              <a:buNone/>
            </a:pPr>
            <a:endParaRPr lang="it-IT" sz="4000" dirty="0"/>
          </a:p>
          <a:p>
            <a:pPr marL="0" indent="0">
              <a:buNone/>
            </a:pPr>
            <a:r>
              <a:rPr lang="it-IT" sz="1800" dirty="0"/>
              <a:t>PREPARAZIONE</a:t>
            </a:r>
          </a:p>
          <a:p>
            <a:pPr marL="0" indent="0">
              <a:buNone/>
            </a:pPr>
            <a:endParaRPr lang="it-IT" sz="2400" dirty="0"/>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
        <p:nvSpPr>
          <p:cNvPr id="15" name="CasellaDiTesto 14">
            <a:extLst>
              <a:ext uri="{FF2B5EF4-FFF2-40B4-BE49-F238E27FC236}">
                <a16:creationId xmlns:a16="http://schemas.microsoft.com/office/drawing/2014/main" id="{453146EA-40BA-4854-B57D-0EAC9E3F30DA}"/>
              </a:ext>
            </a:extLst>
          </p:cNvPr>
          <p:cNvSpPr txBox="1"/>
          <p:nvPr/>
        </p:nvSpPr>
        <p:spPr>
          <a:xfrm>
            <a:off x="838199" y="630514"/>
            <a:ext cx="10017035" cy="954107"/>
          </a:xfrm>
          <a:prstGeom prst="rect">
            <a:avLst/>
          </a:prstGeom>
          <a:solidFill>
            <a:schemeClr val="accent1"/>
          </a:solidFill>
        </p:spPr>
        <p:txBody>
          <a:bodyPr wrap="square" rtlCol="0">
            <a:spAutoFit/>
          </a:bodyPr>
          <a:lstStyle/>
          <a:p>
            <a:r>
              <a:rPr lang="it-IT" sz="2800" b="1" dirty="0">
                <a:solidFill>
                  <a:schemeClr val="bg1"/>
                </a:solidFill>
              </a:rPr>
              <a:t>Preparazione</a:t>
            </a:r>
          </a:p>
          <a:p>
            <a:r>
              <a:rPr lang="it-IT" sz="2800" dirty="0">
                <a:solidFill>
                  <a:schemeClr val="bg1"/>
                </a:solidFill>
              </a:rPr>
              <a:t>Predisporre su un piano di appoggio pulito:</a:t>
            </a:r>
          </a:p>
        </p:txBody>
      </p:sp>
    </p:spTree>
    <p:extLst>
      <p:ext uri="{BB962C8B-B14F-4D97-AF65-F5344CB8AC3E}">
        <p14:creationId xmlns:p14="http://schemas.microsoft.com/office/powerpoint/2010/main" val="709089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188798F-6162-4A62-A489-2BABEFA953CF}"/>
              </a:ext>
            </a:extLst>
          </p:cNvPr>
          <p:cNvSpPr>
            <a:spLocks noGrp="1"/>
          </p:cNvSpPr>
          <p:nvPr>
            <p:ph sz="half" idx="1"/>
          </p:nvPr>
        </p:nvSpPr>
        <p:spPr>
          <a:xfrm>
            <a:off x="792015" y="1961927"/>
            <a:ext cx="5181600" cy="3897833"/>
          </a:xfrm>
        </p:spPr>
        <p:txBody>
          <a:bodyPr>
            <a:normAutofit/>
          </a:bodyPr>
          <a:lstStyle/>
          <a:p>
            <a:pPr marL="457200" indent="-457200" algn="just">
              <a:buClr>
                <a:schemeClr val="accent1">
                  <a:lumMod val="75000"/>
                </a:schemeClr>
              </a:buClr>
              <a:buFont typeface="+mj-lt"/>
              <a:buAutoNum type="arabicPeriod"/>
            </a:pPr>
            <a:r>
              <a:rPr lang="it-IT" sz="2400" dirty="0"/>
              <a:t>Togliere ogni monile e oggetto personale. </a:t>
            </a:r>
          </a:p>
          <a:p>
            <a:pPr marL="457200" indent="-457200" algn="just">
              <a:buClr>
                <a:schemeClr val="accent1">
                  <a:lumMod val="75000"/>
                </a:schemeClr>
              </a:buClr>
              <a:buFont typeface="+mj-lt"/>
              <a:buAutoNum type="arabicPeriod"/>
            </a:pPr>
            <a:r>
              <a:rPr lang="it-IT" sz="2400" dirty="0"/>
              <a:t>Praticare l’igiene delle mani con acqua e sapone o gel idroalcolico; </a:t>
            </a:r>
          </a:p>
          <a:p>
            <a:pPr marL="457200" indent="-457200" algn="just">
              <a:buClr>
                <a:schemeClr val="accent1">
                  <a:lumMod val="75000"/>
                </a:schemeClr>
              </a:buClr>
              <a:buFont typeface="+mj-lt"/>
              <a:buAutoNum type="arabicPeriod"/>
            </a:pPr>
            <a:r>
              <a:rPr lang="it-IT" sz="2400" dirty="0"/>
              <a:t>Indossare il copricapo</a:t>
            </a:r>
          </a:p>
          <a:p>
            <a:pPr marL="457200" indent="-457200" algn="just">
              <a:buClr>
                <a:schemeClr val="accent1">
                  <a:lumMod val="75000"/>
                </a:schemeClr>
              </a:buClr>
              <a:buFont typeface="+mj-lt"/>
              <a:buAutoNum type="arabicPeriod"/>
            </a:pPr>
            <a:r>
              <a:rPr lang="it-IT" sz="2400" dirty="0"/>
              <a:t>Indossare la mascherina chirurgica (o il facciale filtrante senza incrociare gli elastici e modellare lo stringinaso)</a:t>
            </a:r>
          </a:p>
        </p:txBody>
      </p:sp>
      <p:sp>
        <p:nvSpPr>
          <p:cNvPr id="9" name="Segnaposto testo 8">
            <a:extLst>
              <a:ext uri="{FF2B5EF4-FFF2-40B4-BE49-F238E27FC236}">
                <a16:creationId xmlns:a16="http://schemas.microsoft.com/office/drawing/2014/main" id="{FA1CF90A-75FC-418C-8E7E-A335A5CDEB49}"/>
              </a:ext>
            </a:extLst>
          </p:cNvPr>
          <p:cNvSpPr>
            <a:spLocks noGrp="1"/>
          </p:cNvSpPr>
          <p:nvPr>
            <p:ph sz="half" idx="2"/>
          </p:nvPr>
        </p:nvSpPr>
        <p:spPr>
          <a:xfrm>
            <a:off x="6349015" y="1961927"/>
            <a:ext cx="5181600" cy="4067650"/>
          </a:xfrm>
        </p:spPr>
        <p:txBody>
          <a:bodyPr>
            <a:noAutofit/>
          </a:bodyPr>
          <a:lstStyle/>
          <a:p>
            <a:pPr marL="457200" indent="-457200">
              <a:buClr>
                <a:schemeClr val="accent1">
                  <a:lumMod val="75000"/>
                </a:schemeClr>
              </a:buClr>
              <a:buFont typeface="+mj-lt"/>
              <a:buAutoNum type="arabicPeriod" startAt="4"/>
            </a:pPr>
            <a:r>
              <a:rPr lang="it-IT" sz="2400" dirty="0"/>
              <a:t>Indossare la visiera o gli occhiali di protezione </a:t>
            </a:r>
          </a:p>
          <a:p>
            <a:pPr marL="457200" indent="-457200">
              <a:buClr>
                <a:schemeClr val="accent1">
                  <a:lumMod val="75000"/>
                </a:schemeClr>
              </a:buClr>
              <a:buFont typeface="+mj-lt"/>
              <a:buAutoNum type="arabicPeriod" startAt="4"/>
            </a:pPr>
            <a:r>
              <a:rPr lang="it-IT" sz="2400" dirty="0"/>
              <a:t>Ripetere il lavaggio delle mani con il gel idroalcolico</a:t>
            </a:r>
          </a:p>
          <a:p>
            <a:pPr marL="457200" indent="-457200">
              <a:buClr>
                <a:schemeClr val="accent1">
                  <a:lumMod val="75000"/>
                </a:schemeClr>
              </a:buClr>
              <a:buFont typeface="+mj-lt"/>
              <a:buAutoNum type="arabicPeriod" startAt="4"/>
            </a:pPr>
            <a:r>
              <a:rPr lang="it-IT" sz="2400" dirty="0"/>
              <a:t>Indossare un primo paio di guanti; </a:t>
            </a:r>
          </a:p>
          <a:p>
            <a:pPr marL="457200" indent="-457200">
              <a:buClr>
                <a:schemeClr val="accent1">
                  <a:lumMod val="75000"/>
                </a:schemeClr>
              </a:buClr>
              <a:buFont typeface="+mj-lt"/>
              <a:buAutoNum type="arabicPeriod" startAt="4"/>
            </a:pPr>
            <a:r>
              <a:rPr lang="it-IT" sz="2400" dirty="0"/>
              <a:t>Indossare sopra la divisa il camice monouso idrorepellente; </a:t>
            </a:r>
          </a:p>
          <a:p>
            <a:pPr marL="457200" indent="-457200">
              <a:buClr>
                <a:schemeClr val="accent1">
                  <a:lumMod val="75000"/>
                </a:schemeClr>
              </a:buClr>
              <a:buFont typeface="+mj-lt"/>
              <a:buAutoNum type="arabicPeriod" startAt="4"/>
            </a:pPr>
            <a:r>
              <a:rPr lang="it-IT" sz="2400" dirty="0"/>
              <a:t>Indossare secondo paio di guanti.</a:t>
            </a:r>
          </a:p>
          <a:p>
            <a:endParaRPr lang="it-IT" sz="2000" dirty="0"/>
          </a:p>
          <a:p>
            <a:endParaRPr lang="it-IT" sz="2400" dirty="0"/>
          </a:p>
          <a:p>
            <a:endParaRPr lang="it-IT" sz="4000" dirty="0"/>
          </a:p>
          <a:p>
            <a:endParaRPr lang="it-IT" sz="4000" dirty="0"/>
          </a:p>
          <a:p>
            <a:endParaRPr lang="it-IT" sz="4000" dirty="0"/>
          </a:p>
          <a:p>
            <a:endParaRPr lang="it-IT" sz="4000" dirty="0"/>
          </a:p>
          <a:p>
            <a:endParaRPr lang="it-IT" sz="4000" dirty="0"/>
          </a:p>
          <a:p>
            <a:r>
              <a:rPr lang="it-IT" sz="2400" dirty="0"/>
              <a:t>:</a:t>
            </a:r>
          </a:p>
          <a:p>
            <a:endParaRPr lang="it-IT" sz="4000" dirty="0"/>
          </a:p>
          <a:p>
            <a:r>
              <a:rPr lang="it-IT" sz="1800" dirty="0"/>
              <a:t>PREPARAZIONE</a:t>
            </a:r>
          </a:p>
          <a:p>
            <a:endParaRPr lang="it-IT" sz="2400" dirty="0"/>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
        <p:nvSpPr>
          <p:cNvPr id="15" name="CasellaDiTesto 14">
            <a:extLst>
              <a:ext uri="{FF2B5EF4-FFF2-40B4-BE49-F238E27FC236}">
                <a16:creationId xmlns:a16="http://schemas.microsoft.com/office/drawing/2014/main" id="{453146EA-40BA-4854-B57D-0EAC9E3F30DA}"/>
              </a:ext>
            </a:extLst>
          </p:cNvPr>
          <p:cNvSpPr txBox="1"/>
          <p:nvPr/>
        </p:nvSpPr>
        <p:spPr>
          <a:xfrm>
            <a:off x="896518" y="397349"/>
            <a:ext cx="10398965" cy="954107"/>
          </a:xfrm>
          <a:prstGeom prst="rect">
            <a:avLst/>
          </a:prstGeom>
          <a:solidFill>
            <a:schemeClr val="accent1"/>
          </a:solidFill>
        </p:spPr>
        <p:txBody>
          <a:bodyPr wrap="square" rtlCol="0">
            <a:spAutoFit/>
          </a:bodyPr>
          <a:lstStyle/>
          <a:p>
            <a:r>
              <a:rPr lang="it-IT" sz="2800" b="1" dirty="0">
                <a:solidFill>
                  <a:schemeClr val="bg1"/>
                </a:solidFill>
              </a:rPr>
              <a:t>Vestizione</a:t>
            </a:r>
          </a:p>
          <a:p>
            <a:r>
              <a:rPr lang="it-IT" sz="2800" dirty="0">
                <a:solidFill>
                  <a:schemeClr val="bg1"/>
                </a:solidFill>
              </a:rPr>
              <a:t>rispettare la sequenza di seguito indicata</a:t>
            </a:r>
          </a:p>
        </p:txBody>
      </p:sp>
    </p:spTree>
    <p:extLst>
      <p:ext uri="{BB962C8B-B14F-4D97-AF65-F5344CB8AC3E}">
        <p14:creationId xmlns:p14="http://schemas.microsoft.com/office/powerpoint/2010/main" val="1942738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2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chemeClr val="accent1">
              <a:lumMod val="75000"/>
            </a:schemeClr>
          </a:solidFill>
        </p:spPr>
        <p:txBody>
          <a:bodyPr>
            <a:normAutofit/>
          </a:bodyPr>
          <a:lstStyle/>
          <a:p>
            <a:r>
              <a:rPr lang="it-IT" sz="3600" b="1" dirty="0">
                <a:solidFill>
                  <a:schemeClr val="bg1"/>
                </a:solidFill>
              </a:rPr>
              <a:t>3 - CONOSCERE:  modalità di trasmissione dell’infezione</a:t>
            </a:r>
            <a:br>
              <a:rPr lang="it-IT" sz="3600" b="1" dirty="0">
                <a:solidFill>
                  <a:schemeClr val="bg1"/>
                </a:solidFill>
              </a:rPr>
            </a:br>
            <a:endParaRPr lang="it-IT" sz="3600" dirty="0">
              <a:solidFill>
                <a:schemeClr val="bg1"/>
              </a:solidFill>
            </a:endParaRP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21895" y="1723445"/>
            <a:ext cx="7331241" cy="4393982"/>
          </a:xfrm>
        </p:spPr>
        <p:txBody>
          <a:bodyPr>
            <a:normAutofit/>
          </a:bodyPr>
          <a:lstStyle/>
          <a:p>
            <a:pPr marL="0" indent="0">
              <a:buNone/>
            </a:pPr>
            <a:endParaRPr lang="it-IT" dirty="0"/>
          </a:p>
          <a:p>
            <a:pPr marL="0" indent="0">
              <a:buNone/>
            </a:pPr>
            <a:endParaRPr lang="it-IT" dirty="0"/>
          </a:p>
          <a:p>
            <a:pPr marL="0" indent="0" algn="just">
              <a:buNone/>
            </a:pPr>
            <a:r>
              <a:rPr lang="it-IT" dirty="0"/>
              <a:t>Sulla base dei dati al momento disponibili, l’OMS ribadisce che </a:t>
            </a:r>
            <a:r>
              <a:rPr lang="it-IT" b="1" dirty="0">
                <a:solidFill>
                  <a:schemeClr val="accent1">
                    <a:lumMod val="75000"/>
                  </a:schemeClr>
                </a:solidFill>
              </a:rPr>
              <a:t>il contatto con i casi sintomatici </a:t>
            </a:r>
            <a:r>
              <a:rPr lang="it-IT" dirty="0"/>
              <a:t>(persone che hanno contratto l’infezione e hanno già manifestato i sintomi della malattia) </a:t>
            </a:r>
            <a:r>
              <a:rPr lang="it-IT" b="1" dirty="0">
                <a:solidFill>
                  <a:schemeClr val="accent1">
                    <a:lumMod val="75000"/>
                  </a:schemeClr>
                </a:solidFill>
              </a:rPr>
              <a:t>è il motore principale della trasmissione del nuovo coronavirus SARS-Cov-2.</a:t>
            </a:r>
          </a:p>
          <a:p>
            <a:pPr marL="0" lvl="0" indent="0">
              <a:buNone/>
            </a:pPr>
            <a:endParaRPr lang="it-IT" sz="2000" dirty="0"/>
          </a:p>
          <a:p>
            <a:endParaRPr lang="it-IT" sz="2000" dirty="0"/>
          </a:p>
        </p:txBody>
      </p:sp>
      <p:sp>
        <p:nvSpPr>
          <p:cNvPr id="35" name="Rectangle 2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Isosceles Triangle 28">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Isosceles Triangle 3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9FCFA429-F7C8-2B4D-9BB5-AA78ADF4B0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0634329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188798F-6162-4A62-A489-2BABEFA953CF}"/>
              </a:ext>
            </a:extLst>
          </p:cNvPr>
          <p:cNvSpPr>
            <a:spLocks noGrp="1"/>
          </p:cNvSpPr>
          <p:nvPr>
            <p:ph sz="half" idx="1"/>
          </p:nvPr>
        </p:nvSpPr>
        <p:spPr>
          <a:xfrm>
            <a:off x="574767" y="1912174"/>
            <a:ext cx="5368833" cy="4034349"/>
          </a:xfrm>
        </p:spPr>
        <p:txBody>
          <a:bodyPr>
            <a:normAutofit fontScale="85000" lnSpcReduction="20000"/>
          </a:bodyPr>
          <a:lstStyle/>
          <a:p>
            <a:pPr marL="457200" indent="-457200" algn="just">
              <a:buClr>
                <a:schemeClr val="accent1">
                  <a:lumMod val="75000"/>
                </a:schemeClr>
              </a:buClr>
              <a:buFont typeface="+mj-lt"/>
              <a:buAutoNum type="arabicPeriod"/>
            </a:pPr>
            <a:r>
              <a:rPr lang="it-IT" sz="2400" dirty="0"/>
              <a:t>Rimuovere il primo paio di guanti avendo cura di non toccare i guanti sottostanti  e smaltirli nel contenitore per rifiuti infetti.</a:t>
            </a:r>
          </a:p>
          <a:p>
            <a:pPr marL="457200" indent="-457200" algn="just">
              <a:buClr>
                <a:schemeClr val="accent1">
                  <a:lumMod val="75000"/>
                </a:schemeClr>
              </a:buClr>
              <a:buFont typeface="+mj-lt"/>
              <a:buAutoNum type="arabicPeriod"/>
            </a:pPr>
            <a:r>
              <a:rPr lang="it-IT" sz="2400" dirty="0"/>
              <a:t>Rimuovere il camice idrorepellente strappando i lacci in vita e la chiusura posteriore, arrotolarlo dal lato interno e smaltirlo nel contenitore per rifiuti infetti. </a:t>
            </a:r>
          </a:p>
          <a:p>
            <a:pPr marL="457200" indent="-457200" algn="just">
              <a:buClr>
                <a:schemeClr val="accent1">
                  <a:lumMod val="75000"/>
                </a:schemeClr>
              </a:buClr>
              <a:buFont typeface="+mj-lt"/>
              <a:buAutoNum type="arabicPeriod"/>
            </a:pPr>
            <a:r>
              <a:rPr lang="it-IT" sz="2400" dirty="0"/>
              <a:t>Procedere all’igiene delle mani guantate con il gel idroalcolico; </a:t>
            </a:r>
          </a:p>
          <a:p>
            <a:pPr marL="457200" indent="-457200" algn="just">
              <a:buClr>
                <a:schemeClr val="accent1">
                  <a:lumMod val="75000"/>
                </a:schemeClr>
              </a:buClr>
              <a:buFont typeface="+mj-lt"/>
              <a:buAutoNum type="arabicPeriod"/>
            </a:pPr>
            <a:r>
              <a:rPr lang="it-IT" sz="2400" dirty="0"/>
              <a:t>Rimuovere gli occhiali protettivi o visiera e appoggiarli su una superficie; </a:t>
            </a:r>
          </a:p>
          <a:p>
            <a:pPr marL="457200" indent="-457200" algn="just">
              <a:buClr>
                <a:schemeClr val="accent1">
                  <a:lumMod val="75000"/>
                </a:schemeClr>
              </a:buClr>
              <a:buFont typeface="+mj-lt"/>
              <a:buAutoNum type="arabicPeriod"/>
            </a:pPr>
            <a:r>
              <a:rPr lang="it-IT" sz="2400" dirty="0"/>
              <a:t>Rimuovere la mascherina chirurgica (o il filtrante facciale FFP2/FFP3) maneggiandolo dalla parte posteriore e smaltirlo nel contenitore per rifiuti infetti.</a:t>
            </a:r>
          </a:p>
        </p:txBody>
      </p:sp>
      <p:sp>
        <p:nvSpPr>
          <p:cNvPr id="9" name="Segnaposto testo 8">
            <a:extLst>
              <a:ext uri="{FF2B5EF4-FFF2-40B4-BE49-F238E27FC236}">
                <a16:creationId xmlns:a16="http://schemas.microsoft.com/office/drawing/2014/main" id="{FA1CF90A-75FC-418C-8E7E-A335A5CDEB49}"/>
              </a:ext>
            </a:extLst>
          </p:cNvPr>
          <p:cNvSpPr>
            <a:spLocks noGrp="1"/>
          </p:cNvSpPr>
          <p:nvPr>
            <p:ph sz="half" idx="2"/>
          </p:nvPr>
        </p:nvSpPr>
        <p:spPr>
          <a:xfrm>
            <a:off x="6248402" y="1878873"/>
            <a:ext cx="5181600" cy="4067650"/>
          </a:xfrm>
        </p:spPr>
        <p:txBody>
          <a:bodyPr>
            <a:noAutofit/>
          </a:bodyPr>
          <a:lstStyle/>
          <a:p>
            <a:pPr marL="457200" indent="-457200" algn="just">
              <a:buClr>
                <a:schemeClr val="accent1">
                  <a:lumMod val="75000"/>
                </a:schemeClr>
              </a:buClr>
              <a:buFont typeface="+mj-lt"/>
              <a:buAutoNum type="arabicPeriod" startAt="6"/>
            </a:pPr>
            <a:r>
              <a:rPr lang="it-IT" sz="2000" dirty="0"/>
              <a:t>Rimuovere il secondo paio di guanti evitando di contaminare la cute delle mani. </a:t>
            </a:r>
          </a:p>
          <a:p>
            <a:pPr marL="457200" indent="-457200" algn="just">
              <a:buClr>
                <a:schemeClr val="accent1">
                  <a:lumMod val="75000"/>
                </a:schemeClr>
              </a:buClr>
              <a:buFont typeface="+mj-lt"/>
              <a:buAutoNum type="arabicPeriod" startAt="6"/>
            </a:pPr>
            <a:r>
              <a:rPr lang="it-IT" sz="2000" dirty="0"/>
              <a:t>Praticare l’igiene delle mani con acqua e sapone o gel idroalcolico.</a:t>
            </a:r>
          </a:p>
          <a:p>
            <a:pPr marL="457200" indent="-457200" algn="just">
              <a:buClr>
                <a:schemeClr val="accent1">
                  <a:lumMod val="75000"/>
                </a:schemeClr>
              </a:buClr>
              <a:buFont typeface="+mj-lt"/>
              <a:buAutoNum type="arabicPeriod" startAt="6"/>
            </a:pPr>
            <a:r>
              <a:rPr lang="it-IT" sz="2000" dirty="0"/>
              <a:t>Indossare un nuovo paio di guanti.</a:t>
            </a:r>
          </a:p>
          <a:p>
            <a:pPr marL="457200" indent="-457200" algn="just">
              <a:buClr>
                <a:schemeClr val="accent1">
                  <a:lumMod val="75000"/>
                </a:schemeClr>
              </a:buClr>
              <a:buFont typeface="+mj-lt"/>
              <a:buAutoNum type="arabicPeriod" startAt="6"/>
            </a:pPr>
            <a:r>
              <a:rPr lang="it-IT" sz="2000" dirty="0"/>
              <a:t>Impregnare due garze con soluzione disinfettante a base di  ipoclorito di sodio (0.1% -0,5%).</a:t>
            </a:r>
          </a:p>
          <a:p>
            <a:pPr marL="457200" indent="-457200" algn="just">
              <a:buClr>
                <a:schemeClr val="accent1">
                  <a:lumMod val="75000"/>
                </a:schemeClr>
              </a:buClr>
              <a:buFont typeface="+mj-lt"/>
              <a:buAutoNum type="arabicPeriod" startAt="6"/>
            </a:pPr>
            <a:r>
              <a:rPr lang="it-IT" sz="2000" dirty="0"/>
              <a:t>Sanificare gli occhiali protettivi o visiera e riporli nel vassoio contenitore pulito.</a:t>
            </a:r>
          </a:p>
          <a:p>
            <a:endParaRPr lang="it-IT" sz="2000" dirty="0"/>
          </a:p>
          <a:p>
            <a:endParaRPr lang="it-IT" sz="2400" dirty="0"/>
          </a:p>
          <a:p>
            <a:endParaRPr lang="it-IT" sz="4000" dirty="0"/>
          </a:p>
          <a:p>
            <a:endParaRPr lang="it-IT" sz="4000" dirty="0"/>
          </a:p>
          <a:p>
            <a:endParaRPr lang="it-IT" sz="4000" dirty="0"/>
          </a:p>
          <a:p>
            <a:endParaRPr lang="it-IT" sz="4000" dirty="0"/>
          </a:p>
          <a:p>
            <a:endParaRPr lang="it-IT" sz="4000" dirty="0"/>
          </a:p>
          <a:p>
            <a:r>
              <a:rPr lang="it-IT" sz="2400" dirty="0"/>
              <a:t>:</a:t>
            </a:r>
          </a:p>
          <a:p>
            <a:endParaRPr lang="it-IT" sz="4000" dirty="0"/>
          </a:p>
          <a:p>
            <a:r>
              <a:rPr lang="it-IT" sz="1800" dirty="0"/>
              <a:t>PREPARAZIONE</a:t>
            </a:r>
          </a:p>
          <a:p>
            <a:endParaRPr lang="it-IT" sz="2400" dirty="0"/>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
        <p:nvSpPr>
          <p:cNvPr id="15" name="CasellaDiTesto 14">
            <a:extLst>
              <a:ext uri="{FF2B5EF4-FFF2-40B4-BE49-F238E27FC236}">
                <a16:creationId xmlns:a16="http://schemas.microsoft.com/office/drawing/2014/main" id="{453146EA-40BA-4854-B57D-0EAC9E3F30DA}"/>
              </a:ext>
            </a:extLst>
          </p:cNvPr>
          <p:cNvSpPr txBox="1"/>
          <p:nvPr/>
        </p:nvSpPr>
        <p:spPr>
          <a:xfrm>
            <a:off x="762000" y="496261"/>
            <a:ext cx="10668002" cy="892552"/>
          </a:xfrm>
          <a:prstGeom prst="rect">
            <a:avLst/>
          </a:prstGeom>
          <a:solidFill>
            <a:schemeClr val="accent1"/>
          </a:solidFill>
        </p:spPr>
        <p:txBody>
          <a:bodyPr wrap="square" rtlCol="0">
            <a:spAutoFit/>
          </a:bodyPr>
          <a:lstStyle/>
          <a:p>
            <a:r>
              <a:rPr lang="it-IT" sz="2800" b="1" dirty="0">
                <a:solidFill>
                  <a:schemeClr val="bg1"/>
                </a:solidFill>
              </a:rPr>
              <a:t>Svestizione</a:t>
            </a:r>
          </a:p>
          <a:p>
            <a:r>
              <a:rPr lang="it-IT" sz="2400" dirty="0">
                <a:solidFill>
                  <a:schemeClr val="bg1"/>
                </a:solidFill>
              </a:rPr>
              <a:t>rispettare la sequenza di seguito indicata</a:t>
            </a:r>
          </a:p>
        </p:txBody>
      </p:sp>
    </p:spTree>
    <p:extLst>
      <p:ext uri="{BB962C8B-B14F-4D97-AF65-F5344CB8AC3E}">
        <p14:creationId xmlns:p14="http://schemas.microsoft.com/office/powerpoint/2010/main" val="33204132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
        <p:nvSpPr>
          <p:cNvPr id="15" name="CasellaDiTesto 14">
            <a:extLst>
              <a:ext uri="{FF2B5EF4-FFF2-40B4-BE49-F238E27FC236}">
                <a16:creationId xmlns:a16="http://schemas.microsoft.com/office/drawing/2014/main" id="{453146EA-40BA-4854-B57D-0EAC9E3F30DA}"/>
              </a:ext>
            </a:extLst>
          </p:cNvPr>
          <p:cNvSpPr txBox="1"/>
          <p:nvPr/>
        </p:nvSpPr>
        <p:spPr>
          <a:xfrm>
            <a:off x="762000" y="496261"/>
            <a:ext cx="10668002" cy="954107"/>
          </a:xfrm>
          <a:prstGeom prst="rect">
            <a:avLst/>
          </a:prstGeom>
          <a:solidFill>
            <a:srgbClr val="C00000"/>
          </a:solidFill>
        </p:spPr>
        <p:txBody>
          <a:bodyPr wrap="square" rtlCol="0">
            <a:spAutoFit/>
          </a:bodyPr>
          <a:lstStyle/>
          <a:p>
            <a:pPr algn="just"/>
            <a:r>
              <a:rPr lang="it-IT" sz="2800" b="1" dirty="0">
                <a:solidFill>
                  <a:schemeClr val="bg1"/>
                </a:solidFill>
              </a:rPr>
              <a:t>Indicazioni  per un utilizzo razionale dei Dispositivi di Protezione Individuale (DPI)</a:t>
            </a:r>
          </a:p>
        </p:txBody>
      </p:sp>
      <p:sp>
        <p:nvSpPr>
          <p:cNvPr id="8" name="Segnaposto contenuto 7">
            <a:extLst>
              <a:ext uri="{FF2B5EF4-FFF2-40B4-BE49-F238E27FC236}">
                <a16:creationId xmlns:a16="http://schemas.microsoft.com/office/drawing/2014/main" id="{0FE6EDC5-B0C7-4A66-98B5-04998019DC21}"/>
              </a:ext>
            </a:extLst>
          </p:cNvPr>
          <p:cNvSpPr>
            <a:spLocks noGrp="1"/>
          </p:cNvSpPr>
          <p:nvPr>
            <p:ph idx="1"/>
          </p:nvPr>
        </p:nvSpPr>
        <p:spPr>
          <a:xfrm>
            <a:off x="762000" y="1681628"/>
            <a:ext cx="10515600" cy="4351338"/>
          </a:xfrm>
        </p:spPr>
        <p:txBody>
          <a:bodyPr>
            <a:normAutofit lnSpcReduction="10000"/>
          </a:bodyPr>
          <a:lstStyle/>
          <a:p>
            <a:pPr marL="0" indent="0" algn="just">
              <a:buNone/>
            </a:pPr>
            <a:r>
              <a:rPr lang="it-IT" dirty="0"/>
              <a:t>Per ridurre il consumo improprio ed eccessivo di DPI e prevenire la loro carenza è opportuno che gli operatori :</a:t>
            </a:r>
          </a:p>
          <a:p>
            <a:pPr marL="514350" indent="-514350" algn="just">
              <a:buFont typeface="+mj-lt"/>
              <a:buAutoNum type="arabicPeriod"/>
            </a:pPr>
            <a:r>
              <a:rPr lang="it-IT" dirty="0"/>
              <a:t>evitino di entrare nella stanza nella quale è isolato uno o più  ospiti sospetti/accertati di COVID-19 </a:t>
            </a:r>
            <a:r>
              <a:rPr lang="it-IT" b="1" dirty="0">
                <a:solidFill>
                  <a:srgbClr val="C00000"/>
                </a:solidFill>
              </a:rPr>
              <a:t>se non è necessario a fini assistenziali</a:t>
            </a:r>
            <a:r>
              <a:rPr lang="it-IT" dirty="0"/>
              <a:t>. Per fare ciò  è opportuno pianificare le attività assistenziali al letto dell’ospite per </a:t>
            </a:r>
            <a:r>
              <a:rPr lang="it-IT" b="1" dirty="0">
                <a:solidFill>
                  <a:srgbClr val="C00000"/>
                </a:solidFill>
              </a:rPr>
              <a:t>minimizzare il numero di ingressi nella stanza</a:t>
            </a:r>
            <a:r>
              <a:rPr lang="it-IT" dirty="0">
                <a:solidFill>
                  <a:srgbClr val="C00000"/>
                </a:solidFill>
              </a:rPr>
              <a:t> </a:t>
            </a:r>
            <a:r>
              <a:rPr lang="it-IT" dirty="0"/>
              <a:t>(ad esempio, controllo dei segni vitali durante la somministrazione di farmaci oppure distribuzione del cibo ad opera di un operatore sanitario che deve eseguire altri atti assistenziali) rivedendo l’organizzazione del lavoro al fine di evitare, ripetuti accessi e conseguente consumo di DPI. </a:t>
            </a:r>
          </a:p>
          <a:p>
            <a:pPr algn="just"/>
            <a:endParaRPr lang="it-IT" dirty="0"/>
          </a:p>
        </p:txBody>
      </p:sp>
    </p:spTree>
    <p:extLst>
      <p:ext uri="{BB962C8B-B14F-4D97-AF65-F5344CB8AC3E}">
        <p14:creationId xmlns:p14="http://schemas.microsoft.com/office/powerpoint/2010/main" val="16214375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
        <p:nvSpPr>
          <p:cNvPr id="15" name="CasellaDiTesto 14">
            <a:extLst>
              <a:ext uri="{FF2B5EF4-FFF2-40B4-BE49-F238E27FC236}">
                <a16:creationId xmlns:a16="http://schemas.microsoft.com/office/drawing/2014/main" id="{453146EA-40BA-4854-B57D-0EAC9E3F30DA}"/>
              </a:ext>
            </a:extLst>
          </p:cNvPr>
          <p:cNvSpPr txBox="1"/>
          <p:nvPr/>
        </p:nvSpPr>
        <p:spPr>
          <a:xfrm>
            <a:off x="762000" y="496261"/>
            <a:ext cx="10668002" cy="954107"/>
          </a:xfrm>
          <a:prstGeom prst="rect">
            <a:avLst/>
          </a:prstGeom>
          <a:solidFill>
            <a:srgbClr val="C00000"/>
          </a:solidFill>
        </p:spPr>
        <p:txBody>
          <a:bodyPr wrap="square" rtlCol="0">
            <a:spAutoFit/>
          </a:bodyPr>
          <a:lstStyle/>
          <a:p>
            <a:pPr algn="just"/>
            <a:r>
              <a:rPr lang="it-IT" sz="2800" b="1" dirty="0">
                <a:solidFill>
                  <a:schemeClr val="bg1"/>
                </a:solidFill>
              </a:rPr>
              <a:t>Indicazioni  per un utilizzo razionale dei Dispositivi di Protezione Individuale (DPI)</a:t>
            </a:r>
          </a:p>
        </p:txBody>
      </p:sp>
      <p:sp>
        <p:nvSpPr>
          <p:cNvPr id="8" name="Segnaposto contenuto 7">
            <a:extLst>
              <a:ext uri="{FF2B5EF4-FFF2-40B4-BE49-F238E27FC236}">
                <a16:creationId xmlns:a16="http://schemas.microsoft.com/office/drawing/2014/main" id="{0FE6EDC5-B0C7-4A66-98B5-04998019DC21}"/>
              </a:ext>
            </a:extLst>
          </p:cNvPr>
          <p:cNvSpPr>
            <a:spLocks noGrp="1"/>
          </p:cNvSpPr>
          <p:nvPr>
            <p:ph idx="1"/>
          </p:nvPr>
        </p:nvSpPr>
        <p:spPr>
          <a:xfrm>
            <a:off x="762000" y="1864508"/>
            <a:ext cx="10668002" cy="4351338"/>
          </a:xfrm>
        </p:spPr>
        <p:txBody>
          <a:bodyPr>
            <a:normAutofit fontScale="92500" lnSpcReduction="20000"/>
          </a:bodyPr>
          <a:lstStyle/>
          <a:p>
            <a:pPr algn="just"/>
            <a:r>
              <a:rPr lang="it-IT" b="1" dirty="0">
                <a:solidFill>
                  <a:srgbClr val="C00000"/>
                </a:solidFill>
              </a:rPr>
              <a:t>MASCHERINA CHIRURGICA</a:t>
            </a:r>
            <a:r>
              <a:rPr lang="it-IT" dirty="0"/>
              <a:t>: può essere utilizzata per assistere più  ospiti COVID-19 degenti nella stessa stanza/nucleo o struttura (nel caso in cui  ci si trovi nella condizione di dover considerare</a:t>
            </a:r>
            <a:r>
              <a:rPr lang="it-IT" b="1" dirty="0"/>
              <a:t> tutti gli ospiti della struttura come casi sospetti COVID-19</a:t>
            </a:r>
            <a:r>
              <a:rPr lang="it-IT" dirty="0"/>
              <a:t>)</a:t>
            </a:r>
            <a:r>
              <a:rPr lang="it-IT" b="1" dirty="0"/>
              <a:t>. </a:t>
            </a:r>
            <a:r>
              <a:rPr lang="it-IT" dirty="0"/>
              <a:t>La mascherina chirurgica deve coprire bene il naso, la bocca e il mento e deve essere cambiata se diviene umida, si danneggia o si sporca. </a:t>
            </a:r>
          </a:p>
          <a:p>
            <a:pPr algn="just"/>
            <a:r>
              <a:rPr lang="it-IT" b="1" dirty="0">
                <a:solidFill>
                  <a:srgbClr val="C00000"/>
                </a:solidFill>
              </a:rPr>
              <a:t>FILTRANTE FACCIALE FFP2/FFP3:  </a:t>
            </a:r>
            <a:r>
              <a:rPr lang="it-IT" dirty="0"/>
              <a:t>purché non sia danneggiato, contaminato o umido può essere utilizzato per un tempo prolungato fino ad un massimo di 4 ore. In assenza di filtranti facciali FFP2/FFP3 gli operatori sanitari possono utilizzare </a:t>
            </a:r>
            <a:r>
              <a:rPr lang="it-IT" b="1" dirty="0">
                <a:solidFill>
                  <a:srgbClr val="C00000"/>
                </a:solidFill>
              </a:rPr>
              <a:t>mascherine chirurgiche con il livello filtrante più alto disponibile</a:t>
            </a:r>
            <a:r>
              <a:rPr lang="it-IT" dirty="0"/>
              <a:t>.</a:t>
            </a:r>
          </a:p>
          <a:p>
            <a:pPr algn="just"/>
            <a:r>
              <a:rPr lang="it-IT" b="1" dirty="0">
                <a:solidFill>
                  <a:srgbClr val="C00000"/>
                </a:solidFill>
              </a:rPr>
              <a:t>CAMICI IDROREPELLENTI MONOUSO:  </a:t>
            </a:r>
            <a:r>
              <a:rPr lang="it-IT" dirty="0"/>
              <a:t>in assenza usare i grembiuli monouso. </a:t>
            </a:r>
          </a:p>
          <a:p>
            <a:pPr algn="just"/>
            <a:endParaRPr lang="it-IT" dirty="0"/>
          </a:p>
        </p:txBody>
      </p:sp>
    </p:spTree>
    <p:extLst>
      <p:ext uri="{BB962C8B-B14F-4D97-AF65-F5344CB8AC3E}">
        <p14:creationId xmlns:p14="http://schemas.microsoft.com/office/powerpoint/2010/main" val="3085596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chemeClr val="accent1">
              <a:lumMod val="75000"/>
            </a:schemeClr>
          </a:solidFill>
        </p:spPr>
        <p:txBody>
          <a:bodyPr>
            <a:normAutofit/>
          </a:bodyPr>
          <a:lstStyle/>
          <a:p>
            <a:r>
              <a:rPr lang="it-IT" sz="3600" b="1" dirty="0">
                <a:solidFill>
                  <a:schemeClr val="bg1"/>
                </a:solidFill>
              </a:rPr>
              <a:t>BIBLIOGRAFIA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2" y="1723445"/>
            <a:ext cx="11200811" cy="4559790"/>
          </a:xfrm>
        </p:spPr>
        <p:txBody>
          <a:bodyPr>
            <a:noAutofit/>
          </a:bodyPr>
          <a:lstStyle/>
          <a:p>
            <a:pPr>
              <a:lnSpc>
                <a:spcPct val="100000"/>
              </a:lnSpc>
              <a:spcBef>
                <a:spcPts val="0"/>
              </a:spcBef>
              <a:spcAft>
                <a:spcPts val="600"/>
              </a:spcAft>
            </a:pPr>
            <a:r>
              <a:rPr lang="it-IT" sz="1800" dirty="0"/>
              <a:t>Dosa D., Jump R.L.P., LaPlante K., Gravenstein S. Long-Term Care Facilities and the Coronavirus Epidemic: Practical Guidelines for a Population at Highest Risk JAMDA in press https://doi.org/10.1016/j.jamda.2020.03.004 </a:t>
            </a:r>
          </a:p>
          <a:p>
            <a:pPr>
              <a:lnSpc>
                <a:spcPct val="100000"/>
              </a:lnSpc>
              <a:spcBef>
                <a:spcPts val="0"/>
              </a:spcBef>
              <a:spcAft>
                <a:spcPts val="600"/>
              </a:spcAft>
            </a:pPr>
            <a:r>
              <a:rPr lang="it-IT" sz="1800" dirty="0"/>
              <a:t>ECDC Technical Report Infection prevention and control for COVID COVID-19 in health care settings March 2020 </a:t>
            </a:r>
          </a:p>
          <a:p>
            <a:pPr>
              <a:lnSpc>
                <a:spcPct val="100000"/>
              </a:lnSpc>
              <a:spcBef>
                <a:spcPts val="0"/>
              </a:spcBef>
              <a:spcAft>
                <a:spcPts val="600"/>
              </a:spcAft>
            </a:pPr>
            <a:r>
              <a:rPr lang="it-IT" sz="1800" dirty="0"/>
              <a:t>European Centre for Disease Prevention and Control (ECDC). Rapid risk assessment: Outbreak of novel coronavirus disease 2019 (COVID-19): increased transmission globally – sixth update 2020 </a:t>
            </a:r>
          </a:p>
          <a:p>
            <a:pPr>
              <a:lnSpc>
                <a:spcPct val="100000"/>
              </a:lnSpc>
              <a:spcBef>
                <a:spcPts val="0"/>
              </a:spcBef>
              <a:spcAft>
                <a:spcPts val="600"/>
              </a:spcAft>
            </a:pPr>
            <a:r>
              <a:rPr lang="it-IT" sz="1800" dirty="0"/>
              <a:t>Gobierno de Espana-Ministerio de Sanidad Technical paper Recommendations for nursing homes and social health centres COVID-19 Version of 5 March 2020 </a:t>
            </a:r>
          </a:p>
          <a:p>
            <a:pPr>
              <a:lnSpc>
                <a:spcPct val="100000"/>
              </a:lnSpc>
              <a:spcBef>
                <a:spcPts val="0"/>
              </a:spcBef>
              <a:spcAft>
                <a:spcPts val="600"/>
              </a:spcAft>
            </a:pPr>
            <a:r>
              <a:rPr lang="it-IT" sz="1800" dirty="0"/>
              <a:t>Gruppo di lavoro ISS Prevenzione e controllo delle Infezioni. Indicazioni ad interim per un utilizzo razionale delle protezioni per infezione da SARS-COV-2 nelle attività sanitarie e sociosanitarie (assistenza a soggetti affetti da covid-19) nell’attuale scenario emergenziale SARS-COV-2. Versione del 14 marzo 2020. Roma: Istituto Superiore di Sanità; 2020 (Rapporto ISS COVID-19, n.2/ 2020)</a:t>
            </a:r>
          </a:p>
          <a:p>
            <a:pPr>
              <a:lnSpc>
                <a:spcPct val="100000"/>
              </a:lnSpc>
              <a:spcBef>
                <a:spcPts val="0"/>
              </a:spcBef>
              <a:spcAft>
                <a:spcPts val="600"/>
              </a:spcAft>
            </a:pPr>
            <a:r>
              <a:rPr lang="it-IT" sz="1800" dirty="0"/>
              <a:t>Gruppo di lavoro ISS Prevenzione e controllo delle Infezioni. Indicazioni ad interim per la prevenzione e il controllo dell’infezione da SARS-COV-2 in strutture residenziali sociosanitarie. Versione del 16 marzo 2020. Roma: Istituto Superiore di Sanità; 2020 (Rapporto ISS COVID-19, n.4/ 2020)</a:t>
            </a: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9999735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chemeClr val="accent1">
              <a:lumMod val="75000"/>
            </a:schemeClr>
          </a:solidFill>
        </p:spPr>
        <p:txBody>
          <a:bodyPr>
            <a:normAutofit/>
          </a:bodyPr>
          <a:lstStyle/>
          <a:p>
            <a:r>
              <a:rPr lang="it-IT" sz="3600" b="1" dirty="0">
                <a:solidFill>
                  <a:schemeClr val="bg1"/>
                </a:solidFill>
              </a:rPr>
              <a:t>BIBLIOGRAFIA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2" y="1723445"/>
            <a:ext cx="10905067" cy="4393982"/>
          </a:xfrm>
        </p:spPr>
        <p:txBody>
          <a:bodyPr>
            <a:normAutofit/>
          </a:bodyPr>
          <a:lstStyle/>
          <a:p>
            <a:pPr>
              <a:lnSpc>
                <a:spcPct val="100000"/>
              </a:lnSpc>
              <a:spcBef>
                <a:spcPts val="0"/>
              </a:spcBef>
              <a:spcAft>
                <a:spcPts val="600"/>
              </a:spcAft>
            </a:pPr>
            <a:r>
              <a:rPr lang="it-IT" sz="1800" dirty="0"/>
              <a:t>Ministero della Salute: Circolare 22 febbraio 2020, n. 0005443 “COVID-2019. Nuove indicazioni e chiarimenti” </a:t>
            </a:r>
          </a:p>
          <a:p>
            <a:pPr>
              <a:lnSpc>
                <a:spcPct val="100000"/>
              </a:lnSpc>
              <a:spcBef>
                <a:spcPts val="0"/>
              </a:spcBef>
              <a:spcAft>
                <a:spcPts val="600"/>
              </a:spcAft>
            </a:pPr>
            <a:r>
              <a:rPr lang="it-IT" sz="1800" dirty="0"/>
              <a:t>Wang C., Horby P.W., Hayden F.G., Gao G.F.: A novel coronavirus outbreak of global concern. The Lancet (2020), DOI:10.1016/S0140-6736(20)30185-9 </a:t>
            </a:r>
          </a:p>
          <a:p>
            <a:pPr algn="just">
              <a:lnSpc>
                <a:spcPct val="100000"/>
              </a:lnSpc>
              <a:spcBef>
                <a:spcPts val="0"/>
              </a:spcBef>
              <a:spcAft>
                <a:spcPts val="600"/>
              </a:spcAft>
            </a:pPr>
            <a:r>
              <a:rPr lang="en-US" sz="1800" dirty="0"/>
              <a:t>World Health Organization. (‎2020)‎. Infection prevention and control guidance for long-term care facilities in the context of COVID-19: interim guidance, 21 March 2020. World Health Organization. </a:t>
            </a:r>
            <a:r>
              <a:rPr lang="en-US" sz="1800" dirty="0">
                <a:hlinkClick r:id="rId2"/>
              </a:rPr>
              <a:t>https://apps.who.int/iris/handle/10665/331508</a:t>
            </a:r>
            <a:endParaRPr lang="en-US" sz="1800" dirty="0"/>
          </a:p>
          <a:p>
            <a:pPr algn="just">
              <a:lnSpc>
                <a:spcPct val="100000"/>
              </a:lnSpc>
              <a:spcBef>
                <a:spcPts val="0"/>
              </a:spcBef>
              <a:spcAft>
                <a:spcPts val="600"/>
              </a:spcAft>
            </a:pPr>
            <a:r>
              <a:rPr lang="en-US" sz="1800" dirty="0"/>
              <a:t>World Health Organization. (‎2020)‎. Rational use of personal protective equipment for coronavirus disease (‎‎‎COVID-19)‎‎‎: interim guidance, 27 February 2020. World Health Organization. </a:t>
            </a:r>
            <a:r>
              <a:rPr lang="en-US" sz="1800" dirty="0">
                <a:hlinkClick r:id="rId3"/>
              </a:rPr>
              <a:t>https://apps.who.int/iris/handle/10665/331215</a:t>
            </a:r>
            <a:endParaRPr lang="en-US" sz="1800" dirty="0"/>
          </a:p>
          <a:p>
            <a:pPr>
              <a:lnSpc>
                <a:spcPct val="100000"/>
              </a:lnSpc>
              <a:spcBef>
                <a:spcPts val="0"/>
              </a:spcBef>
              <a:spcAft>
                <a:spcPts val="600"/>
              </a:spcAft>
            </a:pPr>
            <a:r>
              <a:rPr lang="it-IT" sz="1800" dirty="0"/>
              <a:t>Wu Z, McGoogan JM: Characteristics of and important lessons from the coronavirus disease 2019 (COVID- 19) outbreak in China: </a:t>
            </a:r>
            <a:r>
              <a:rPr lang="it-IT" sz="1800" dirty="0" err="1"/>
              <a:t>Summary</a:t>
            </a:r>
            <a:r>
              <a:rPr lang="it-IT" sz="1800" dirty="0"/>
              <a:t> of a report of 72,314 </a:t>
            </a:r>
            <a:r>
              <a:rPr lang="it-IT" sz="1800" dirty="0" err="1"/>
              <a:t>cases</a:t>
            </a:r>
            <a:r>
              <a:rPr lang="it-IT" sz="1800" dirty="0"/>
              <a:t> from the Chinese Center for Disease Control and Prevention. JAMA 2020 </a:t>
            </a:r>
            <a:r>
              <a:rPr lang="it-IT" sz="1800" dirty="0" err="1"/>
              <a:t>Feb</a:t>
            </a:r>
            <a:r>
              <a:rPr lang="it-IT" sz="1800" dirty="0"/>
              <a:t> 24. </a:t>
            </a:r>
            <a:r>
              <a:rPr lang="it-IT" sz="1800" dirty="0" err="1"/>
              <a:t>doi</a:t>
            </a:r>
            <a:r>
              <a:rPr lang="it-IT" sz="1800" dirty="0"/>
              <a:t>: 10.1001/jama.2020.2648. [</a:t>
            </a:r>
            <a:r>
              <a:rPr lang="it-IT" sz="1800" dirty="0" err="1"/>
              <a:t>Epub</a:t>
            </a:r>
            <a:r>
              <a:rPr lang="it-IT" sz="1800" dirty="0"/>
              <a:t> </a:t>
            </a:r>
            <a:r>
              <a:rPr lang="it-IT" sz="1800" dirty="0" err="1"/>
              <a:t>ahead</a:t>
            </a:r>
            <a:r>
              <a:rPr lang="it-IT" sz="1800" dirty="0"/>
              <a:t> of </a:t>
            </a:r>
            <a:r>
              <a:rPr lang="it-IT" sz="1800" dirty="0" err="1"/>
              <a:t>print</a:t>
            </a:r>
            <a:r>
              <a:rPr lang="it-IT" sz="1800" dirty="0"/>
              <a:t>] </a:t>
            </a:r>
          </a:p>
          <a:p>
            <a:pPr>
              <a:lnSpc>
                <a:spcPct val="100000"/>
              </a:lnSpc>
              <a:spcBef>
                <a:spcPts val="0"/>
              </a:spcBef>
              <a:spcAft>
                <a:spcPts val="600"/>
              </a:spcAft>
            </a:pPr>
            <a:r>
              <a:rPr lang="it-IT" sz="1800" dirty="0" err="1"/>
              <a:t>Zou</a:t>
            </a:r>
            <a:r>
              <a:rPr lang="it-IT" sz="1800" dirty="0"/>
              <a:t> L., </a:t>
            </a:r>
            <a:r>
              <a:rPr lang="it-IT" sz="1800" dirty="0" err="1"/>
              <a:t>Ruan</a:t>
            </a:r>
            <a:r>
              <a:rPr lang="it-IT" sz="1800" dirty="0"/>
              <a:t> </a:t>
            </a:r>
            <a:r>
              <a:rPr lang="it-IT" sz="1800" dirty="0" err="1"/>
              <a:t>F</a:t>
            </a:r>
            <a:r>
              <a:rPr lang="it-IT" sz="1800" dirty="0"/>
              <a:t>., Huang M. et al.: SARS-CoV-2 </a:t>
            </a:r>
            <a:r>
              <a:rPr lang="it-IT" sz="1800" dirty="0" err="1"/>
              <a:t>Viral</a:t>
            </a:r>
            <a:r>
              <a:rPr lang="it-IT" sz="1800" dirty="0"/>
              <a:t> </a:t>
            </a:r>
            <a:r>
              <a:rPr lang="it-IT" sz="1800" dirty="0" err="1"/>
              <a:t>Load</a:t>
            </a:r>
            <a:r>
              <a:rPr lang="it-IT" sz="1800" dirty="0"/>
              <a:t> in </a:t>
            </a:r>
            <a:r>
              <a:rPr lang="it-IT" sz="1800" dirty="0" err="1"/>
              <a:t>Upper</a:t>
            </a:r>
            <a:r>
              <a:rPr lang="it-IT" sz="1800" dirty="0"/>
              <a:t> </a:t>
            </a:r>
            <a:r>
              <a:rPr lang="it-IT" sz="1800" dirty="0" err="1"/>
              <a:t>Respiratory</a:t>
            </a:r>
            <a:r>
              <a:rPr lang="it-IT" sz="1800" dirty="0"/>
              <a:t> </a:t>
            </a:r>
            <a:r>
              <a:rPr lang="it-IT" sz="1800" dirty="0" err="1"/>
              <a:t>Specimens</a:t>
            </a:r>
            <a:r>
              <a:rPr lang="it-IT" sz="1800" dirty="0"/>
              <a:t> of </a:t>
            </a:r>
            <a:r>
              <a:rPr lang="it-IT" sz="1800" dirty="0" err="1"/>
              <a:t>Infected</a:t>
            </a:r>
            <a:r>
              <a:rPr lang="it-IT" sz="1800" dirty="0"/>
              <a:t> </a:t>
            </a:r>
            <a:r>
              <a:rPr lang="it-IT" sz="1800" dirty="0" err="1"/>
              <a:t>Patients</a:t>
            </a:r>
            <a:r>
              <a:rPr lang="it-IT" sz="1800" dirty="0"/>
              <a:t>. N Engl J Med (2020), DOI:10.1056/NEJMc2001737 </a:t>
            </a: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8331011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chemeClr val="accent1">
              <a:lumMod val="75000"/>
            </a:schemeClr>
          </a:solidFill>
        </p:spPr>
        <p:txBody>
          <a:bodyPr>
            <a:normAutofit/>
          </a:bodyPr>
          <a:lstStyle/>
          <a:p>
            <a:r>
              <a:rPr lang="it-IT" sz="3600" b="1" dirty="0">
                <a:solidFill>
                  <a:schemeClr val="bg1"/>
                </a:solidFill>
              </a:rPr>
              <a:t>BIBLIOGRAFIA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2" y="1723445"/>
            <a:ext cx="11200811" cy="4393982"/>
          </a:xfrm>
        </p:spPr>
        <p:txBody>
          <a:bodyPr>
            <a:normAutofit fontScale="92500" lnSpcReduction="20000"/>
          </a:bodyPr>
          <a:lstStyle/>
          <a:p>
            <a:pPr marL="0" indent="0">
              <a:lnSpc>
                <a:spcPct val="100000"/>
              </a:lnSpc>
              <a:spcBef>
                <a:spcPts val="0"/>
              </a:spcBef>
              <a:buNone/>
            </a:pPr>
            <a:r>
              <a:rPr lang="it-IT" b="1" dirty="0">
                <a:solidFill>
                  <a:schemeClr val="accent1">
                    <a:lumMod val="75000"/>
                  </a:schemeClr>
                </a:solidFill>
              </a:rPr>
              <a:t>SITI INTERNAZIONALI </a:t>
            </a:r>
            <a:endParaRPr lang="it-IT" sz="2000" dirty="0">
              <a:solidFill>
                <a:schemeClr val="accent1">
                  <a:lumMod val="75000"/>
                </a:schemeClr>
              </a:solidFill>
            </a:endParaRPr>
          </a:p>
          <a:p>
            <a:pPr>
              <a:lnSpc>
                <a:spcPct val="100000"/>
              </a:lnSpc>
              <a:spcBef>
                <a:spcPts val="0"/>
              </a:spcBef>
            </a:pPr>
            <a:r>
              <a:rPr lang="it-IT" dirty="0"/>
              <a:t>https://www.who.int/emergencies/diseases/novel-coronavirus-2019 https://www.ecdc.europa.eu/en/novel-coronavirus-china https://www.cdc.gov/niosh/emres/2019_ncov.html</a:t>
            </a:r>
            <a:br>
              <a:rPr lang="it-IT" dirty="0"/>
            </a:br>
            <a:r>
              <a:rPr lang="it-IT" dirty="0"/>
              <a:t>https://www.thelancet.com/coronavirus https://www.cdc.gov/coronavirus/2019-ncov/hcp/clinical-guidance-management-patients.html </a:t>
            </a:r>
          </a:p>
          <a:p>
            <a:pPr>
              <a:lnSpc>
                <a:spcPct val="100000"/>
              </a:lnSpc>
              <a:spcBef>
                <a:spcPts val="0"/>
              </a:spcBef>
            </a:pPr>
            <a:endParaRPr lang="it-IT" dirty="0"/>
          </a:p>
          <a:p>
            <a:pPr marL="0" indent="0">
              <a:lnSpc>
                <a:spcPct val="100000"/>
              </a:lnSpc>
              <a:spcBef>
                <a:spcPts val="0"/>
              </a:spcBef>
              <a:buNone/>
            </a:pPr>
            <a:r>
              <a:rPr lang="it-IT" b="1" dirty="0">
                <a:solidFill>
                  <a:schemeClr val="accent1">
                    <a:lumMod val="75000"/>
                  </a:schemeClr>
                </a:solidFill>
              </a:rPr>
              <a:t>SITI NAZIONALI </a:t>
            </a:r>
            <a:endParaRPr lang="it-IT" sz="2000" dirty="0">
              <a:solidFill>
                <a:schemeClr val="accent1">
                  <a:lumMod val="75000"/>
                </a:schemeClr>
              </a:solidFill>
            </a:endParaRPr>
          </a:p>
          <a:p>
            <a:pPr>
              <a:lnSpc>
                <a:spcPct val="100000"/>
              </a:lnSpc>
              <a:spcBef>
                <a:spcPts val="0"/>
              </a:spcBef>
            </a:pPr>
            <a:r>
              <a:rPr lang="it-IT" dirty="0"/>
              <a:t>http://</a:t>
            </a:r>
            <a:r>
              <a:rPr lang="it-IT" dirty="0" err="1"/>
              <a:t>www.salute.gov.it</a:t>
            </a:r>
            <a:r>
              <a:rPr lang="it-IT" dirty="0"/>
              <a:t>/</a:t>
            </a:r>
            <a:r>
              <a:rPr lang="it-IT" dirty="0" err="1"/>
              <a:t>nuovocoronavirus</a:t>
            </a:r>
            <a:br>
              <a:rPr lang="it-IT" dirty="0"/>
            </a:br>
            <a:r>
              <a:rPr lang="it-IT" dirty="0" err="1"/>
              <a:t>https</a:t>
            </a:r>
            <a:r>
              <a:rPr lang="it-IT" dirty="0"/>
              <a:t>://</a:t>
            </a:r>
            <a:r>
              <a:rPr lang="it-IT" dirty="0" err="1"/>
              <a:t>www.epicentro.iss.it</a:t>
            </a:r>
            <a:r>
              <a:rPr lang="it-IT" dirty="0"/>
              <a:t>/coronavirus/ http://</a:t>
            </a:r>
            <a:r>
              <a:rPr lang="it-IT" dirty="0" err="1"/>
              <a:t>www.protezionecivile.gov.it</a:t>
            </a:r>
            <a:r>
              <a:rPr lang="it-IT" dirty="0"/>
              <a:t>/</a:t>
            </a:r>
            <a:r>
              <a:rPr lang="it-IT" dirty="0" err="1"/>
              <a:t>attivita</a:t>
            </a:r>
            <a:r>
              <a:rPr lang="it-IT" dirty="0"/>
              <a:t>-rischi/rischio-sanitario/emergenze/coronavirus </a:t>
            </a:r>
            <a:endParaRPr lang="it-IT" sz="2000" dirty="0"/>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53462008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chemeClr val="accent1">
              <a:lumMod val="75000"/>
            </a:schemeClr>
          </a:solidFill>
        </p:spPr>
        <p:txBody>
          <a:bodyPr>
            <a:normAutofit/>
          </a:bodyPr>
          <a:lstStyle/>
          <a:p>
            <a:r>
              <a:rPr lang="it-IT" sz="3600" b="1" dirty="0">
                <a:solidFill>
                  <a:schemeClr val="bg1"/>
                </a:solidFill>
              </a:rPr>
              <a:t>Gruppo di lavoro</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2" y="1723445"/>
            <a:ext cx="11200811" cy="4393982"/>
          </a:xfrm>
        </p:spPr>
        <p:txBody>
          <a:bodyPr>
            <a:normAutofit/>
          </a:bodyPr>
          <a:lstStyle/>
          <a:p>
            <a:pPr marL="0" indent="0">
              <a:lnSpc>
                <a:spcPct val="100000"/>
              </a:lnSpc>
              <a:spcBef>
                <a:spcPts val="0"/>
              </a:spcBef>
              <a:buNone/>
            </a:pPr>
            <a:r>
              <a:rPr lang="it-IT" b="1" dirty="0">
                <a:solidFill>
                  <a:schemeClr val="accent1">
                    <a:lumMod val="75000"/>
                  </a:schemeClr>
                </a:solidFill>
              </a:rPr>
              <a:t>Redazione a cura di:</a:t>
            </a:r>
          </a:p>
          <a:p>
            <a:pPr marL="0" indent="0">
              <a:lnSpc>
                <a:spcPct val="100000"/>
              </a:lnSpc>
              <a:spcBef>
                <a:spcPts val="0"/>
              </a:spcBef>
              <a:buNone/>
            </a:pPr>
            <a:r>
              <a:rPr lang="it-IT" sz="2400" b="1" dirty="0">
                <a:solidFill>
                  <a:schemeClr val="accent1">
                    <a:lumMod val="75000"/>
                  </a:schemeClr>
                </a:solidFill>
              </a:rPr>
              <a:t>Ermellina Silvia Zanetti </a:t>
            </a:r>
            <a:r>
              <a:rPr lang="it-IT" sz="2400" dirty="0">
                <a:solidFill>
                  <a:schemeClr val="accent1">
                    <a:lumMod val="75000"/>
                  </a:schemeClr>
                </a:solidFill>
              </a:rPr>
              <a:t>VicePresidente APRIRE Network</a:t>
            </a:r>
          </a:p>
          <a:p>
            <a:pPr marL="0" indent="0">
              <a:lnSpc>
                <a:spcPct val="100000"/>
              </a:lnSpc>
              <a:spcBef>
                <a:spcPts val="0"/>
              </a:spcBef>
              <a:buNone/>
            </a:pPr>
            <a:r>
              <a:rPr lang="it-IT" sz="2400" dirty="0">
                <a:solidFill>
                  <a:schemeClr val="accent1">
                    <a:lumMod val="75000"/>
                  </a:schemeClr>
                </a:solidFill>
              </a:rPr>
              <a:t>Fulvio Lonati Presidente APRIRE Network </a:t>
            </a:r>
          </a:p>
          <a:p>
            <a:pPr marL="0" indent="0">
              <a:lnSpc>
                <a:spcPct val="100000"/>
              </a:lnSpc>
              <a:spcBef>
                <a:spcPts val="0"/>
              </a:spcBef>
              <a:buNone/>
            </a:pPr>
            <a:endParaRPr lang="it-IT" sz="2400" dirty="0">
              <a:solidFill>
                <a:schemeClr val="accent1">
                  <a:lumMod val="75000"/>
                </a:schemeClr>
              </a:solidFill>
            </a:endParaRPr>
          </a:p>
          <a:p>
            <a:pPr marL="0" indent="0">
              <a:lnSpc>
                <a:spcPct val="100000"/>
              </a:lnSpc>
              <a:spcBef>
                <a:spcPts val="0"/>
              </a:spcBef>
              <a:buNone/>
            </a:pPr>
            <a:r>
              <a:rPr lang="it-IT" b="1" dirty="0">
                <a:solidFill>
                  <a:schemeClr val="accent1">
                    <a:lumMod val="75000"/>
                  </a:schemeClr>
                </a:solidFill>
              </a:rPr>
              <a:t>Hanno collaborato:</a:t>
            </a:r>
          </a:p>
          <a:p>
            <a:pPr marL="0" indent="0">
              <a:lnSpc>
                <a:spcPct val="100000"/>
              </a:lnSpc>
              <a:spcBef>
                <a:spcPts val="0"/>
              </a:spcBef>
              <a:buNone/>
            </a:pPr>
            <a:r>
              <a:rPr lang="it-IT" sz="2400" b="1" dirty="0">
                <a:solidFill>
                  <a:schemeClr val="accent1">
                    <a:lumMod val="75000"/>
                  </a:schemeClr>
                </a:solidFill>
              </a:rPr>
              <a:t>Pier Paolo Benetollo  </a:t>
            </a:r>
            <a:r>
              <a:rPr lang="it-IT" sz="2400" dirty="0">
                <a:solidFill>
                  <a:schemeClr val="accent1">
                    <a:lumMod val="75000"/>
                  </a:schemeClr>
                </a:solidFill>
              </a:rPr>
              <a:t>Direzione Sanitaria  Azienda Provinciale per i Servizi Sanitari  della Provincia Autonoma di Trento </a:t>
            </a:r>
          </a:p>
          <a:p>
            <a:pPr marL="0" indent="0">
              <a:lnSpc>
                <a:spcPct val="100000"/>
              </a:lnSpc>
              <a:spcBef>
                <a:spcPts val="0"/>
              </a:spcBef>
              <a:buNone/>
            </a:pPr>
            <a:r>
              <a:rPr lang="it-IT" sz="2400" b="1" dirty="0">
                <a:solidFill>
                  <a:schemeClr val="accent1">
                    <a:lumMod val="75000"/>
                  </a:schemeClr>
                </a:solidFill>
              </a:rPr>
              <a:t>Gianbattista Guerrini</a:t>
            </a:r>
            <a:r>
              <a:rPr lang="it-IT" sz="2400" dirty="0">
                <a:solidFill>
                  <a:schemeClr val="accent1">
                    <a:lumMod val="75000"/>
                  </a:schemeClr>
                </a:solidFill>
              </a:rPr>
              <a:t>	 Fondazione Brescia Solidale</a:t>
            </a:r>
          </a:p>
          <a:p>
            <a:pPr marL="0" indent="0">
              <a:lnSpc>
                <a:spcPct val="100000"/>
              </a:lnSpc>
              <a:spcBef>
                <a:spcPts val="0"/>
              </a:spcBef>
              <a:buNone/>
            </a:pPr>
            <a:r>
              <a:rPr lang="it-IT" sz="2400" b="1" dirty="0">
                <a:solidFill>
                  <a:schemeClr val="accent1">
                    <a:lumMod val="75000"/>
                  </a:schemeClr>
                </a:solidFill>
              </a:rPr>
              <a:t>Michele Zani</a:t>
            </a:r>
            <a:r>
              <a:rPr lang="it-IT" sz="2400" dirty="0">
                <a:solidFill>
                  <a:schemeClr val="accent1">
                    <a:lumMod val="75000"/>
                  </a:schemeClr>
                </a:solidFill>
              </a:rPr>
              <a:t>	 Fondazione Le Rondini Città di Lumezzane Onlus</a:t>
            </a:r>
          </a:p>
          <a:p>
            <a:pPr marL="0" indent="0">
              <a:lnSpc>
                <a:spcPct val="100000"/>
              </a:lnSpc>
              <a:spcBef>
                <a:spcPts val="0"/>
              </a:spcBef>
              <a:buNone/>
            </a:pPr>
            <a:endParaRPr lang="it-IT" sz="2400" b="1" dirty="0">
              <a:solidFill>
                <a:schemeClr val="accent1">
                  <a:lumMod val="75000"/>
                </a:schemeClr>
              </a:solidFill>
            </a:endParaRPr>
          </a:p>
          <a:p>
            <a:pPr marL="0" indent="0">
              <a:lnSpc>
                <a:spcPct val="100000"/>
              </a:lnSpc>
              <a:spcBef>
                <a:spcPts val="0"/>
              </a:spcBef>
              <a:buNone/>
            </a:pPr>
            <a:endParaRPr lang="it-IT" sz="2000" b="1" dirty="0">
              <a:solidFill>
                <a:schemeClr val="accent1">
                  <a:lumMod val="75000"/>
                </a:schemeClr>
              </a:solidFill>
            </a:endParaRPr>
          </a:p>
          <a:p>
            <a:pPr marL="0" indent="0">
              <a:lnSpc>
                <a:spcPct val="100000"/>
              </a:lnSpc>
              <a:spcBef>
                <a:spcPts val="0"/>
              </a:spcBef>
              <a:buNone/>
            </a:pPr>
            <a:endParaRPr lang="it-IT" sz="2000" dirty="0">
              <a:solidFill>
                <a:schemeClr val="accent1">
                  <a:lumMod val="75000"/>
                </a:schemeClr>
              </a:solidFill>
            </a:endParaRPr>
          </a:p>
          <a:p>
            <a:pPr marL="0" indent="0">
              <a:lnSpc>
                <a:spcPct val="100000"/>
              </a:lnSpc>
              <a:spcBef>
                <a:spcPts val="0"/>
              </a:spcBef>
              <a:buNone/>
            </a:pPr>
            <a:endParaRPr lang="it-IT" sz="2000" dirty="0">
              <a:solidFill>
                <a:schemeClr val="accent1">
                  <a:lumMod val="75000"/>
                </a:schemeClr>
              </a:solidFill>
            </a:endParaRP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409153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2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chemeClr val="accent1">
              <a:lumMod val="75000"/>
            </a:schemeClr>
          </a:solidFill>
        </p:spPr>
        <p:txBody>
          <a:bodyPr>
            <a:normAutofit/>
          </a:bodyPr>
          <a:lstStyle/>
          <a:p>
            <a:r>
              <a:rPr lang="it-IT" sz="3600" b="1" dirty="0">
                <a:solidFill>
                  <a:schemeClr val="bg1"/>
                </a:solidFill>
              </a:rPr>
              <a:t>3 - CONOSCERE:  modalità di trasmissione dell’infezione</a:t>
            </a:r>
            <a:br>
              <a:rPr lang="it-IT" sz="3600" b="1" dirty="0">
                <a:solidFill>
                  <a:schemeClr val="bg1"/>
                </a:solidFill>
              </a:rPr>
            </a:br>
            <a:endParaRPr lang="it-IT" sz="3600" dirty="0">
              <a:solidFill>
                <a:schemeClr val="bg1"/>
              </a:solidFill>
            </a:endParaRP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a:bodyPr>
          <a:lstStyle/>
          <a:p>
            <a:pPr marL="0" indent="0">
              <a:buNone/>
            </a:pPr>
            <a:endParaRPr lang="it-IT" dirty="0"/>
          </a:p>
          <a:p>
            <a:pPr marL="0" indent="0" algn="just">
              <a:buNone/>
            </a:pPr>
            <a:r>
              <a:rPr lang="it-IT" dirty="0"/>
              <a:t>È ritenuto possibile, </a:t>
            </a:r>
            <a:r>
              <a:rPr lang="it-IT" b="1" dirty="0">
                <a:solidFill>
                  <a:schemeClr val="accent1">
                    <a:lumMod val="75000"/>
                  </a:schemeClr>
                </a:solidFill>
              </a:rPr>
              <a:t>sebbene in casi rari</a:t>
            </a:r>
            <a:r>
              <a:rPr lang="it-IT" dirty="0"/>
              <a:t>, che persone nelle fasi prodromiche della malattia, e quindi con sintomi assenti, possano trasmettere il virus. </a:t>
            </a:r>
          </a:p>
          <a:p>
            <a:pPr marL="0" indent="0" algn="just">
              <a:buNone/>
            </a:pPr>
            <a:r>
              <a:rPr lang="it-IT" dirty="0"/>
              <a:t>Tuttavia,  rimane la possibilità della </a:t>
            </a:r>
            <a:r>
              <a:rPr lang="it-IT" b="1" dirty="0">
                <a:solidFill>
                  <a:schemeClr val="accent1">
                    <a:lumMod val="75000"/>
                  </a:schemeClr>
                </a:solidFill>
              </a:rPr>
              <a:t>trasmissione del virus da soggetti nei quali la malattia si manifesta in forma paucisintomatica</a:t>
            </a:r>
            <a:r>
              <a:rPr lang="it-IT" dirty="0"/>
              <a:t>.</a:t>
            </a:r>
          </a:p>
          <a:p>
            <a:endParaRPr lang="it-IT" sz="2000" dirty="0"/>
          </a:p>
        </p:txBody>
      </p:sp>
      <p:sp>
        <p:nvSpPr>
          <p:cNvPr id="35" name="Rectangle 2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Isosceles Triangle 28">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Isosceles Triangle 3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69C00FB0-0841-154F-8157-D1D521B7F5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773476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2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chemeClr val="accent1">
              <a:lumMod val="75000"/>
            </a:schemeClr>
          </a:solidFill>
        </p:spPr>
        <p:txBody>
          <a:bodyPr>
            <a:normAutofit/>
          </a:bodyPr>
          <a:lstStyle/>
          <a:p>
            <a:r>
              <a:rPr lang="it-IT" sz="3600" b="1" dirty="0">
                <a:solidFill>
                  <a:schemeClr val="bg1"/>
                </a:solidFill>
              </a:rPr>
              <a:t>3 - CONOSCERE:  modalità di trasmissione dell’infezione</a:t>
            </a:r>
            <a:br>
              <a:rPr lang="it-IT" sz="3600" b="1" dirty="0">
                <a:solidFill>
                  <a:schemeClr val="bg1"/>
                </a:solidFill>
              </a:rPr>
            </a:br>
            <a:endParaRPr lang="it-IT" sz="3600" dirty="0">
              <a:solidFill>
                <a:schemeClr val="bg1"/>
              </a:solidFill>
            </a:endParaRP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lnSpcReduction="10000"/>
          </a:bodyPr>
          <a:lstStyle/>
          <a:p>
            <a:pPr marL="0" indent="0">
              <a:buNone/>
            </a:pPr>
            <a:r>
              <a:rPr lang="it-IT" dirty="0"/>
              <a:t>L’infezione da SARS-Cov-2 si trasmette da persona a persona attraverso: </a:t>
            </a:r>
          </a:p>
          <a:p>
            <a:pPr algn="just">
              <a:buClr>
                <a:schemeClr val="accent1">
                  <a:lumMod val="75000"/>
                </a:schemeClr>
              </a:buClr>
            </a:pPr>
            <a:r>
              <a:rPr lang="it-IT" dirty="0">
                <a:solidFill>
                  <a:schemeClr val="accent1">
                    <a:lumMod val="75000"/>
                  </a:schemeClr>
                </a:solidFill>
              </a:rPr>
              <a:t>gocce respiratorie </a:t>
            </a:r>
            <a:r>
              <a:rPr lang="it-IT" dirty="0"/>
              <a:t>che non rimangono sospese nell'aria e si depositano a  1 - 2 metri;</a:t>
            </a:r>
          </a:p>
          <a:p>
            <a:pPr algn="just">
              <a:buClr>
                <a:schemeClr val="accent1">
                  <a:lumMod val="75000"/>
                </a:schemeClr>
              </a:buClr>
            </a:pPr>
            <a:r>
              <a:rPr lang="it-IT" dirty="0">
                <a:solidFill>
                  <a:schemeClr val="accent1">
                    <a:lumMod val="75000"/>
                  </a:schemeClr>
                </a:solidFill>
              </a:rPr>
              <a:t>contatto diretto </a:t>
            </a:r>
            <a:r>
              <a:rPr lang="it-IT" dirty="0"/>
              <a:t>delle mucose con secrezioni o materiale contaminato, che può essere trasportato in mani o oggetti;</a:t>
            </a:r>
          </a:p>
          <a:p>
            <a:pPr algn="just">
              <a:buClr>
                <a:schemeClr val="accent1">
                  <a:lumMod val="75000"/>
                </a:schemeClr>
              </a:buClr>
            </a:pPr>
            <a:r>
              <a:rPr lang="it-IT" dirty="0">
                <a:solidFill>
                  <a:schemeClr val="accent1">
                    <a:lumMod val="75000"/>
                  </a:schemeClr>
                </a:solidFill>
              </a:rPr>
              <a:t>contatto con superfici o cute </a:t>
            </a:r>
            <a:r>
              <a:rPr lang="it-IT" dirty="0"/>
              <a:t>contaminata (probabile);</a:t>
            </a:r>
          </a:p>
          <a:p>
            <a:pPr algn="just">
              <a:buClr>
                <a:schemeClr val="accent1">
                  <a:lumMod val="75000"/>
                </a:schemeClr>
              </a:buClr>
            </a:pPr>
            <a:r>
              <a:rPr lang="it-IT" dirty="0">
                <a:solidFill>
                  <a:schemeClr val="accent1">
                    <a:lumMod val="75000"/>
                  </a:schemeClr>
                </a:solidFill>
              </a:rPr>
              <a:t>trasmissione nosocomiale</a:t>
            </a:r>
            <a:r>
              <a:rPr lang="it-IT" dirty="0"/>
              <a:t>, specialmente agli operatori sanitari.</a:t>
            </a:r>
          </a:p>
          <a:p>
            <a:endParaRPr lang="it-IT" sz="2000" dirty="0"/>
          </a:p>
        </p:txBody>
      </p:sp>
      <p:sp>
        <p:nvSpPr>
          <p:cNvPr id="35" name="Rectangle 2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Isosceles Triangle 28">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Isosceles Triangle 3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4173114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chemeClr val="accent1">
              <a:lumMod val="75000"/>
            </a:schemeClr>
          </a:solidFill>
        </p:spPr>
        <p:txBody>
          <a:bodyPr>
            <a:normAutofit/>
          </a:bodyPr>
          <a:lstStyle/>
          <a:p>
            <a:r>
              <a:rPr lang="it-IT" sz="3600" b="1" dirty="0">
                <a:solidFill>
                  <a:schemeClr val="bg1"/>
                </a:solidFill>
              </a:rPr>
              <a:t>4 - CONOSCERE:  perché gli ospiti sono a rischio</a:t>
            </a:r>
            <a:br>
              <a:rPr lang="it-IT" sz="3600" b="1" dirty="0">
                <a:solidFill>
                  <a:schemeClr val="bg1"/>
                </a:solidFill>
              </a:rPr>
            </a:br>
            <a:endParaRPr lang="it-IT" sz="3600" dirty="0">
              <a:solidFill>
                <a:schemeClr val="bg1"/>
              </a:solidFill>
            </a:endParaRP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fontScale="85000" lnSpcReduction="10000"/>
          </a:bodyPr>
          <a:lstStyle/>
          <a:p>
            <a:pPr marL="0" indent="0" algn="just">
              <a:lnSpc>
                <a:spcPct val="100000"/>
              </a:lnSpc>
              <a:spcBef>
                <a:spcPts val="0"/>
              </a:spcBef>
              <a:spcAft>
                <a:spcPts val="400"/>
              </a:spcAft>
              <a:buNone/>
            </a:pPr>
            <a:r>
              <a:rPr lang="it-IT" dirty="0"/>
              <a:t>Gli </a:t>
            </a:r>
            <a:r>
              <a:rPr lang="it-IT" b="1" dirty="0"/>
              <a:t>ospiti</a:t>
            </a:r>
            <a:r>
              <a:rPr lang="it-IT" dirty="0"/>
              <a:t> delle strutture residenziali  per anziani sono </a:t>
            </a:r>
            <a:r>
              <a:rPr lang="it-IT" dirty="0">
                <a:solidFill>
                  <a:schemeClr val="accent5">
                    <a:lumMod val="75000"/>
                  </a:schemeClr>
                </a:solidFill>
              </a:rPr>
              <a:t>vulnerabili all'infezione COVID-19</a:t>
            </a:r>
            <a:r>
              <a:rPr lang="it-IT" dirty="0">
                <a:solidFill>
                  <a:srgbClr val="0070C0"/>
                </a:solidFill>
              </a:rPr>
              <a:t> </a:t>
            </a:r>
            <a:r>
              <a:rPr lang="it-IT" dirty="0"/>
              <a:t>per i seguenti motivi:</a:t>
            </a:r>
          </a:p>
          <a:p>
            <a:pPr lvl="0" algn="just">
              <a:lnSpc>
                <a:spcPct val="100000"/>
              </a:lnSpc>
              <a:spcBef>
                <a:spcPts val="0"/>
              </a:spcBef>
              <a:spcAft>
                <a:spcPts val="400"/>
              </a:spcAft>
            </a:pPr>
            <a:r>
              <a:rPr lang="it-IT" dirty="0"/>
              <a:t>Di solito presentano patologie di base o sono per lo più affetti da patologie croniche spesso multiple.</a:t>
            </a:r>
          </a:p>
          <a:p>
            <a:pPr lvl="0" algn="just">
              <a:lnSpc>
                <a:spcPct val="100000"/>
              </a:lnSpc>
              <a:spcBef>
                <a:spcPts val="0"/>
              </a:spcBef>
              <a:spcAft>
                <a:spcPts val="400"/>
              </a:spcAft>
            </a:pPr>
            <a:r>
              <a:rPr lang="it-IT" dirty="0">
                <a:solidFill>
                  <a:srgbClr val="C00000"/>
                </a:solidFill>
              </a:rPr>
              <a:t>Di solito hanno un'età avanzata.</a:t>
            </a:r>
          </a:p>
          <a:p>
            <a:pPr lvl="0" algn="just">
              <a:lnSpc>
                <a:spcPct val="100000"/>
              </a:lnSpc>
              <a:spcBef>
                <a:spcPts val="0"/>
              </a:spcBef>
              <a:spcAft>
                <a:spcPts val="400"/>
              </a:spcAft>
            </a:pPr>
            <a:r>
              <a:rPr lang="it-IT" dirty="0"/>
              <a:t>Hanno stretti contatti con altre persone (i loro caregiver) e gli altri residenti.</a:t>
            </a:r>
          </a:p>
          <a:p>
            <a:pPr lvl="0" algn="just">
              <a:lnSpc>
                <a:spcPct val="100000"/>
              </a:lnSpc>
              <a:spcBef>
                <a:spcPts val="0"/>
              </a:spcBef>
              <a:spcAft>
                <a:spcPts val="400"/>
              </a:spcAft>
            </a:pPr>
            <a:r>
              <a:rPr lang="it-IT" dirty="0">
                <a:solidFill>
                  <a:srgbClr val="C00000"/>
                </a:solidFill>
              </a:rPr>
              <a:t>Trascorrono molto tempo in ambienti chiusi con popolazioni ugualmente vulnerabili.</a:t>
            </a:r>
          </a:p>
          <a:p>
            <a:pPr lvl="0" algn="just">
              <a:lnSpc>
                <a:spcPct val="100000"/>
              </a:lnSpc>
              <a:spcBef>
                <a:spcPts val="0"/>
              </a:spcBef>
              <a:spcAft>
                <a:spcPts val="400"/>
              </a:spcAft>
            </a:pPr>
            <a:r>
              <a:rPr lang="it-IT" dirty="0"/>
              <a:t>La presenza di ospiti con deterioramento cognitivo può rendere di difficile applicazione le precauzioni di contatto e l'isolamento.</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13100538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403</TotalTime>
  <Words>5108</Words>
  <Application>Microsoft Macintosh PowerPoint</Application>
  <PresentationFormat>Widescreen</PresentationFormat>
  <Paragraphs>354</Paragraphs>
  <Slides>66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66</vt:i4>
      </vt:variant>
    </vt:vector>
  </HeadingPairs>
  <TitlesOfParts>
    <vt:vector size="70" baseType="lpstr">
      <vt:lpstr>Arial</vt:lpstr>
      <vt:lpstr>Calibri</vt:lpstr>
      <vt:lpstr>Calibri Light</vt:lpstr>
      <vt:lpstr>Tema di Office</vt:lpstr>
      <vt:lpstr>PREVENZIONE E GESTIONE NELLE RESIDENZE SOCIOSANITARIE PER ANZIANI</vt:lpstr>
      <vt:lpstr>Documento redatto da APRIRE Network approvato dalle società scientifiche:</vt:lpstr>
      <vt:lpstr>1 - PRESENTAZIONE </vt:lpstr>
      <vt:lpstr>2 - PERCHÉ QUESTO DOCUMENTO  </vt:lpstr>
      <vt:lpstr>2 - PERCHÉ QUESTO DOCUMENTO  </vt:lpstr>
      <vt:lpstr>3 - CONOSCERE:  modalità di trasmissione dell’infezione </vt:lpstr>
      <vt:lpstr>3 - CONOSCERE:  modalità di trasmissione dell’infezione </vt:lpstr>
      <vt:lpstr>3 - CONOSCERE:  modalità di trasmissione dell’infezione </vt:lpstr>
      <vt:lpstr>4 - CONOSCERE:  perché gli ospiti sono a rischio </vt:lpstr>
      <vt:lpstr>5 - CONOSCERE:  perché anche gli operatori, i familiari, i volontari sono a rischio</vt:lpstr>
      <vt:lpstr>5 - CONOSCERE:  perché anche gli operatori, i familiari, i volontari sono a rischio</vt:lpstr>
      <vt:lpstr>6 - INTERVENTI: preparare il piano di prevenzione e intervento</vt:lpstr>
      <vt:lpstr>6 - INTERVENTI: preparare il piano di prevenzione e intervento</vt:lpstr>
      <vt:lpstr>6 - INTERVENTI: preparare il piano di prevenzione e intervento</vt:lpstr>
      <vt:lpstr>6 - INTERVENTI: preparare il piano di prevenzione e intervento</vt:lpstr>
      <vt:lpstr>6 - INTERVENTI: preparare il piano di prevenzione e intervento</vt:lpstr>
      <vt:lpstr>6 - INTERVENTI: preparare il piano di prevenzione e intervento</vt:lpstr>
      <vt:lpstr>6 - INTERVENTI: preparare il piano di prevenzione e intervento</vt:lpstr>
      <vt:lpstr>6 - INTERVENTI: preparare il piano di prevenzione e intervento</vt:lpstr>
      <vt:lpstr>7 - INTERVENTI: proteggere gli operatori </vt:lpstr>
      <vt:lpstr>7 - INTERVENTI: proteggere gli operatori </vt:lpstr>
      <vt:lpstr>7 - INTERVENTI: proteggere gli operatori </vt:lpstr>
      <vt:lpstr>7 - INTERVENTI: proteggere gli operatori </vt:lpstr>
      <vt:lpstr>7 - INTERVENTI: proteggere gli operatori </vt:lpstr>
      <vt:lpstr>8 - INTERVENTI: azioni per contrastare la diffusione dell’infezione da SARS-Cov-2 tra gli ospiti</vt:lpstr>
      <vt:lpstr>8 - INTERVENTI: azioni per contrastare la diffusione dell’infezione da SARS-Cov-2 tra gli ospiti</vt:lpstr>
      <vt:lpstr>8 - INTERVENTI: azioni per contrastare la diffusione dell’infezione da SARS-Cov-2 tra gli ospiti</vt:lpstr>
      <vt:lpstr>8 - INTERVENTI: azioni per contrastare la diffusione dell’infezione da SARS-Cov-2 tra gli ospiti</vt:lpstr>
      <vt:lpstr>Presentazione standard di PowerPoint</vt:lpstr>
      <vt:lpstr>Presentazione standard di PowerPoint</vt:lpstr>
      <vt:lpstr>8 - INTERVENTI: azioni per contrastare la diffusione dell’infezione da SARS-Cov-2 tra gli ospiti</vt:lpstr>
      <vt:lpstr>8 - INTERVENTI: azioni per contrastare la diffusione dell’infezione da SARS-Cov-2 tra gli ospiti</vt:lpstr>
      <vt:lpstr>9 - INTERVENTI: individuazione dei casi sospetti COVID-19 </vt:lpstr>
      <vt:lpstr>10 - INTERVENTI: gestione dei casi sospetti COVID-19 </vt:lpstr>
      <vt:lpstr>10 - INTERVENTI: gestione dei casi sospetti COVID-19 </vt:lpstr>
      <vt:lpstr>10 - INTERVENTI: gestione dei casi sospetti COVID-19 </vt:lpstr>
      <vt:lpstr>10 - INTERVENTI: gestione dei casi sospetti COVID-19 </vt:lpstr>
      <vt:lpstr>10 - INTERVENTI: gestione dei casi sospetti COVID-19 </vt:lpstr>
      <vt:lpstr>10 - INTERVENTI: gestione dei casi sospetti COVID-19 </vt:lpstr>
      <vt:lpstr>10 - INTERVENTI: gestione dei casi sospetti COVID-19 </vt:lpstr>
      <vt:lpstr>10 - INTERVENTI: gestione dei casi sospetti COVID-19 </vt:lpstr>
      <vt:lpstr>11 - INTERVENTI: monitoraggio degli ospiti con sintomi di COVID-19 </vt:lpstr>
      <vt:lpstr>11 - INTERVENTI: monitoraggio degli ospiti con sintomi di COVID-19 </vt:lpstr>
      <vt:lpstr>12 - INTERVENTI: criteri clinici per l’ospedalizzazione </vt:lpstr>
      <vt:lpstr>12 - INTERVENTI: criteri clinici per l’ospedalizzazione </vt:lpstr>
      <vt:lpstr>12 - INTERVENTI: criteri clinici per l’ospedalizzazione </vt:lpstr>
      <vt:lpstr>13 – INTERVENTI: misure volte a proteggere i familiari </vt:lpstr>
      <vt:lpstr>14 – INTERVENTI: ammissione di nuovi ospiti </vt:lpstr>
      <vt:lpstr>14 – INTERVENTI: ammissione di nuovi ospiti </vt:lpstr>
      <vt:lpstr>14 – INTERVENTI: ammissione di nuovi ospiti </vt:lpstr>
      <vt:lpstr>ALLEGATO 1 - Procedure per la sanificazione ambientale  </vt:lpstr>
      <vt:lpstr>Presentazione standard di PowerPoint</vt:lpstr>
      <vt:lpstr>Presentazione standard di PowerPoint</vt:lpstr>
      <vt:lpstr>Presentazione standard di PowerPoint</vt:lpstr>
      <vt:lpstr>Presentazione standard di PowerPoint</vt:lpstr>
      <vt:lpstr>Presentazione standard di PowerPoint</vt:lpstr>
      <vt:lpstr>ALLEGATO 2 - Procedure di vestizione svestizione dei Dispositivi di Protezione Individuale (DPI) e indicazioni per un utilizzo razionale </vt:lpstr>
      <vt:lpstr>Presentazione standard di PowerPoint</vt:lpstr>
      <vt:lpstr>Presentazione standard di PowerPoint</vt:lpstr>
      <vt:lpstr>Presentazione standard di PowerPoint</vt:lpstr>
      <vt:lpstr>Presentazione standard di PowerPoint</vt:lpstr>
      <vt:lpstr>Presentazione standard di PowerPoint</vt:lpstr>
      <vt:lpstr>BIBLIOGRAFIA </vt:lpstr>
      <vt:lpstr>BIBLIOGRAFIA </vt:lpstr>
      <vt:lpstr>BIBLIOGRAFIA </vt:lpstr>
      <vt:lpstr>Gruppo di lavoro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PREVENZIONE E GESTIONE NELLE RESIDENZE SOCIOSANITARIE PER ANZIANI</dc:title>
  <dc:creator>Ermi Zanetti</dc:creator>
  <cp:lastModifiedBy>Fulvio Lonati</cp:lastModifiedBy>
  <cp:revision>9</cp:revision>
  <dcterms:created xsi:type="dcterms:W3CDTF">2020-03-24T07:19:03Z</dcterms:created>
  <dcterms:modified xsi:type="dcterms:W3CDTF">2020-03-24T17:16:33Z</dcterms:modified>
</cp:coreProperties>
</file>